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2" r:id="rId3"/>
  </p:sldMasterIdLst>
  <p:notesMasterIdLst>
    <p:notesMasterId r:id="rId5"/>
  </p:notesMasterIdLst>
  <p:handoutMasterIdLst>
    <p:handoutMasterId r:id="rId10"/>
  </p:handoutMasterIdLst>
  <p:sldIdLst>
    <p:sldId id="303" r:id="rId4"/>
    <p:sldId id="837" r:id="rId6"/>
    <p:sldId id="847" r:id="rId7"/>
    <p:sldId id="848" r:id="rId8"/>
    <p:sldId id="849" r:id="rId9"/>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521415D9-36F7-43E2-AB2F-B90AF26B5E84}">
      <p14:sectionLst xmlns:p14="http://schemas.microsoft.com/office/powerpoint/2010/main">
        <p14:section name="默认节" id="{00A2E23D-B4AD-4CE3-A23D-4DFA4C5AFD82}">
          <p14:sldIdLst>
            <p14:sldId id="303"/>
            <p14:sldId id="837"/>
            <p14:sldId id="847"/>
            <p14:sldId id="848"/>
            <p14:sldId id="849"/>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SS" lastIdx="1" clrIdx="0"/>
  <p:cmAuthor id="2" name="Huawei" initials="HW" lastIdx="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00"/>
    <a:srgbClr val="FF3300"/>
    <a:srgbClr val="0000FF"/>
    <a:srgbClr val="62A14D"/>
    <a:srgbClr val="C6D254"/>
    <a:srgbClr val="B1D254"/>
    <a:srgbClr val="72AF2F"/>
    <a:srgbClr val="5C88D0"/>
    <a:srgbClr val="2A6EA8"/>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969" autoAdjust="0"/>
    <p:restoredTop sz="91299" autoAdjust="0"/>
  </p:normalViewPr>
  <p:slideViewPr>
    <p:cSldViewPr snapToGrid="0">
      <p:cViewPr>
        <p:scale>
          <a:sx n="100" d="100"/>
          <a:sy n="100" d="100"/>
        </p:scale>
        <p:origin x="1085" y="-946"/>
      </p:cViewPr>
      <p:guideLst>
        <p:guide orient="horz" pos="2160"/>
        <p:guide pos="2881"/>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p:scale>
          <a:sx n="150" d="100"/>
          <a:sy n="150" d="100"/>
        </p:scale>
        <p:origin x="1859" y="-2493"/>
      </p:cViewPr>
      <p:guideLst>
        <p:guide orient="horz" pos="3126"/>
        <p:guide pos="2142"/>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 Type="http://schemas.openxmlformats.org/officeDocument/2006/relationships/theme" Target="theme/theme1.xml"/><Relationship Id="rId14" Type="http://schemas.openxmlformats.org/officeDocument/2006/relationships/commentAuthors" Target="commentAuthors.xml"/><Relationship Id="rId13" Type="http://schemas.openxmlformats.org/officeDocument/2006/relationships/tableStyles" Target="tableStyles.xml"/><Relationship Id="rId12" Type="http://schemas.openxmlformats.org/officeDocument/2006/relationships/viewProps" Target="viewProps.xml"/><Relationship Id="rId11" Type="http://schemas.openxmlformats.org/officeDocument/2006/relationships/presProps" Target="presProps.xml"/><Relationship Id="rId10" Type="http://schemas.openxmlformats.org/officeDocument/2006/relationships/handoutMaster" Target="handoutMasters/handoutMaster1.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ln>
        </p:spPr>
        <p:txBody>
          <a:bodyPr vert="horz" wrap="square" lIns="92859" tIns="46430" rIns="92859" bIns="46430" numCol="1" anchor="t" anchorCtr="0" compatLnSpc="1"/>
          <a:lstStyle>
            <a:lvl1pPr defTabSz="930275" eaLnBrk="1" hangingPunct="1">
              <a:defRPr sz="1200">
                <a:latin typeface="Times New Roman" panose="02020603050405020304"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ln>
        </p:spPr>
        <p:txBody>
          <a:bodyPr vert="horz" wrap="square" lIns="92859" tIns="46430" rIns="92859" bIns="46430" numCol="1" anchor="t" anchorCtr="0" compatLnSpc="1"/>
          <a:lstStyle>
            <a:lvl1pPr algn="r" defTabSz="930275" eaLnBrk="1" hangingPunct="1">
              <a:defRPr sz="1200">
                <a:latin typeface="Times New Roman" panose="02020603050405020304" pitchFamily="18" charset="0"/>
                <a:cs typeface="+mn-cs"/>
              </a:defRPr>
            </a:lvl1pPr>
          </a:lstStyle>
          <a:p>
            <a:pPr>
              <a:defRPr/>
            </a:pPr>
            <a:fld id="{9E436C27-80EF-4A0D-A875-AA5301B61E12}" type="datetime1">
              <a:rPr lang="en-US"/>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ln>
        </p:spPr>
        <p:txBody>
          <a:bodyPr vert="horz" wrap="square" lIns="92859" tIns="46430" rIns="92859" bIns="46430" numCol="1" anchor="b" anchorCtr="0" compatLnSpc="1"/>
          <a:lstStyle>
            <a:lvl1pPr defTabSz="930275" eaLnBrk="1" hangingPunct="1">
              <a:defRPr sz="1200">
                <a:latin typeface="Times New Roman" panose="02020603050405020304"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ln>
        </p:spPr>
        <p:txBody>
          <a:bodyPr vert="horz" wrap="square" lIns="92859" tIns="46430" rIns="92859" bIns="46430" numCol="1" anchor="b" anchorCtr="0" compatLnSpc="1"/>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fld>
            <a:endParaRPr lang="en-GB"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ln>
        </p:spPr>
        <p:txBody>
          <a:bodyPr vert="horz" wrap="square" lIns="92859" tIns="46430" rIns="92859" bIns="46430" numCol="1" anchor="t" anchorCtr="0" compatLnSpc="1"/>
          <a:lstStyle>
            <a:lvl1pPr defTabSz="930275" eaLnBrk="1" hangingPunct="1">
              <a:defRPr sz="1200">
                <a:latin typeface="Times New Roman" panose="02020603050405020304"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ln>
        </p:spPr>
        <p:txBody>
          <a:bodyPr vert="horz" wrap="square" lIns="92859" tIns="46430" rIns="92859" bIns="46430" numCol="1" anchor="t" anchorCtr="0" compatLnSpc="1"/>
          <a:lstStyle>
            <a:lvl1pPr algn="r" defTabSz="930275" eaLnBrk="1" hangingPunct="1">
              <a:defRPr sz="1200">
                <a:latin typeface="Times New Roman" panose="02020603050405020304" pitchFamily="18" charset="0"/>
                <a:cs typeface="+mn-cs"/>
              </a:defRPr>
            </a:lvl1pPr>
          </a:lstStyle>
          <a:p>
            <a:pPr>
              <a:defRPr/>
            </a:pPr>
            <a:fld id="{63FBF7EF-8678-4E88-BD87-1D3EF3670A8E}" type="datetime1">
              <a:rPr lang="en-US"/>
            </a:fld>
            <a:endParaRPr lang="en-US" dirty="0"/>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ln>
        </p:spPr>
        <p:txBody>
          <a:bodyPr vert="horz" wrap="square" lIns="92859" tIns="46430" rIns="92859" bIns="46430" numCol="1" anchor="t" anchorCtr="0" compatLnSpc="1"/>
          <a:lstStyle/>
          <a:p>
            <a:pPr lvl="0"/>
            <a:r>
              <a:rPr lang="en-GB" noProof="0" dirty="0"/>
              <a:t>Click to edit Master text styles</a:t>
            </a:r>
            <a:endParaRPr lang="en-GB" noProof="0" dirty="0"/>
          </a:p>
          <a:p>
            <a:pPr lvl="1"/>
            <a:r>
              <a:rPr lang="en-GB" noProof="0" dirty="0"/>
              <a:t>Second level</a:t>
            </a:r>
            <a:endParaRPr lang="en-GB" noProof="0" dirty="0"/>
          </a:p>
          <a:p>
            <a:pPr lvl="2"/>
            <a:r>
              <a:rPr lang="en-GB" noProof="0" dirty="0"/>
              <a:t>Third level</a:t>
            </a:r>
            <a:endParaRPr lang="en-GB" noProof="0" dirty="0"/>
          </a:p>
          <a:p>
            <a:pPr lvl="3"/>
            <a:r>
              <a:rPr lang="en-GB" noProof="0" dirty="0"/>
              <a:t>Fourth level</a:t>
            </a:r>
            <a:endParaRPr lang="en-GB" noProof="0" dirty="0"/>
          </a:p>
          <a:p>
            <a:pPr lvl="4"/>
            <a:r>
              <a:rPr lang="en-GB" noProof="0" dirty="0"/>
              <a:t>Fifth level</a:t>
            </a:r>
            <a:endParaRPr lang="en-GB" noProof="0" dirty="0"/>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ln>
        </p:spPr>
        <p:txBody>
          <a:bodyPr vert="horz" wrap="square" lIns="92859" tIns="46430" rIns="92859" bIns="46430" numCol="1" anchor="b" anchorCtr="0" compatLnSpc="1"/>
          <a:lstStyle>
            <a:lvl1pPr defTabSz="930275" eaLnBrk="1" hangingPunct="1">
              <a:defRPr sz="1200">
                <a:latin typeface="Times New Roman" panose="02020603050405020304"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ln>
        </p:spPr>
        <p:txBody>
          <a:bodyPr vert="horz" wrap="square" lIns="92859" tIns="46430" rIns="92859" bIns="46430" numCol="1" anchor="b" anchorCtr="0" compatLnSpc="1"/>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fld>
            <a:endParaRPr lang="en-GB" altLang="en-US" sz="1200"/>
          </a:p>
        </p:txBody>
      </p:sp>
      <p:sp>
        <p:nvSpPr>
          <p:cNvPr id="7171" name="Rectangle 2"/>
          <p:cNvSpPr>
            <a:spLocks noGrp="1" noRot="1" noChangeAspect="1" noChangeArrowheads="1" noTextEdit="1"/>
          </p:cNvSpPr>
          <p:nvPr>
            <p:ph type="sldImg"/>
          </p:nvPr>
        </p:nvSpPr>
        <p:spPr>
          <a:xfrm>
            <a:off x="915988" y="742950"/>
            <a:ext cx="4967287" cy="3725863"/>
          </a:xfrm>
        </p:spPr>
      </p:sp>
      <p:sp>
        <p:nvSpPr>
          <p:cNvPr id="7172" name="Rectangle 3"/>
          <p:cNvSpPr>
            <a:spLocks noGrp="1" noChangeArrowheads="1"/>
          </p:cNvSpPr>
          <p:nvPr>
            <p:ph type="body" idx="1"/>
          </p:nvPr>
        </p:nvSpPr>
        <p:spPr>
          <a:xfrm>
            <a:off x="904875" y="4718050"/>
            <a:ext cx="4987925" cy="4467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标红项需确认</a:t>
            </a:r>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标红项需确认</a:t>
            </a:r>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
        <p:nvSpPr>
          <p:cNvPr id="8" name="箭头: 五边形 7"/>
          <p:cNvSpPr/>
          <p:nvPr userDrawn="1"/>
        </p:nvSpPr>
        <p:spPr bwMode="auto">
          <a:xfrm>
            <a:off x="546099" y="6350004"/>
            <a:ext cx="6201834" cy="380999"/>
          </a:xfrm>
          <a:prstGeom prst="homePlate">
            <a:avLst/>
          </a:prstGeom>
          <a:solidFill>
            <a:srgbClr val="92D050"/>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r>
              <a:rPr kumimoji="0" lang="en-US" altLang="zh-CN" sz="1400" b="0" i="1" u="none" strike="noStrike" cap="none" normalizeH="0" baseline="0" dirty="0">
                <a:ln>
                  <a:noFill/>
                </a:ln>
                <a:solidFill>
                  <a:schemeClr val="bg1"/>
                </a:solidFill>
                <a:effectLst/>
                <a:latin typeface="Arial" panose="020B0604020202020204" pitchFamily="34" charset="0"/>
              </a:rPr>
              <a:t>TSG </a:t>
            </a:r>
            <a:r>
              <a:rPr kumimoji="0" lang="en-US" altLang="zh-CN" sz="1400" b="0" i="1" u="none" strike="noStrike" cap="none" normalizeH="0" baseline="0">
                <a:ln>
                  <a:noFill/>
                </a:ln>
                <a:solidFill>
                  <a:schemeClr val="bg1"/>
                </a:solidFill>
                <a:effectLst/>
                <a:latin typeface="Arial" panose="020B0604020202020204" pitchFamily="34" charset="0"/>
              </a:rPr>
              <a:t>SA WG2#160, Nov, </a:t>
            </a:r>
            <a:r>
              <a:rPr kumimoji="0" lang="en-US" altLang="zh-CN" sz="1400" b="0" i="1" u="none" strike="noStrike" cap="none" normalizeH="0" baseline="0" dirty="0">
                <a:ln>
                  <a:noFill/>
                </a:ln>
                <a:solidFill>
                  <a:schemeClr val="bg1"/>
                </a:solidFill>
                <a:effectLst/>
                <a:latin typeface="Arial" panose="020B0604020202020204" pitchFamily="34" charset="0"/>
              </a:rPr>
              <a:t>2023</a:t>
            </a:r>
            <a:r>
              <a:rPr kumimoji="0" lang="en-US" altLang="zh-CN" sz="1400" b="0" i="1" u="none" strike="noStrike" cap="none" normalizeH="0" baseline="0">
                <a:ln>
                  <a:noFill/>
                </a:ln>
                <a:solidFill>
                  <a:schemeClr val="bg1"/>
                </a:solidFill>
                <a:effectLst/>
                <a:latin typeface="Arial" panose="020B0604020202020204" pitchFamily="34" charset="0"/>
              </a:rPr>
              <a:t>, Chicago</a:t>
            </a:r>
            <a:endParaRPr kumimoji="0" lang="en-US" altLang="zh-CN" sz="1400" b="0" i="1" u="none" strike="noStrike" cap="none" normalizeH="0" baseline="0">
              <a:ln>
                <a:noFill/>
              </a:ln>
              <a:solidFill>
                <a:schemeClr val="bg1"/>
              </a:solidFill>
              <a:effectLst/>
              <a:latin typeface="Arial" panose="020B0604020202020204" pitchFamily="34" charset="0"/>
            </a:endParaRPr>
          </a:p>
          <a:p>
            <a:pPr marL="0" marR="0" indent="0" algn="l" defTabSz="914400" rtl="0" eaLnBrk="0" fontAlgn="base" latinLnBrk="0" hangingPunct="0">
              <a:lnSpc>
                <a:spcPct val="100000"/>
              </a:lnSpc>
              <a:spcBef>
                <a:spcPct val="0"/>
              </a:spcBef>
              <a:spcAft>
                <a:spcPct val="0"/>
              </a:spcAft>
              <a:buClrTx/>
              <a:buSzTx/>
              <a:buFontTx/>
              <a:buNone/>
            </a:pPr>
            <a:endParaRPr kumimoji="0" lang="zh-CN" altLang="en-US" sz="1400" b="0" i="1" u="none" strike="noStrike" cap="none" normalizeH="0" baseline="0" dirty="0">
              <a:ln>
                <a:noFill/>
              </a:ln>
              <a:solidFill>
                <a:schemeClr val="bg1"/>
              </a:solidFill>
              <a:effectLst/>
              <a:latin typeface="Arial" panose="020B0604020202020204" pitchFamily="34" charset="0"/>
            </a:endParaRPr>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GB" dirty="0"/>
          </a:p>
        </p:txBody>
      </p:sp>
      <p:sp>
        <p:nvSpPr>
          <p:cNvPr id="4" name="箭头: 五边形 3"/>
          <p:cNvSpPr/>
          <p:nvPr userDrawn="1"/>
        </p:nvSpPr>
        <p:spPr bwMode="auto">
          <a:xfrm>
            <a:off x="546099" y="6350004"/>
            <a:ext cx="6201834" cy="380999"/>
          </a:xfrm>
          <a:prstGeom prst="homePlate">
            <a:avLst/>
          </a:prstGeom>
          <a:solidFill>
            <a:srgbClr val="92D050"/>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r>
              <a:rPr lang="en-US" altLang="zh-CN" sz="1400" i="1" dirty="0">
                <a:ln>
                  <a:noFill/>
                </a:ln>
                <a:solidFill>
                  <a:schemeClr val="bg1"/>
                </a:solidFill>
                <a:effectLst/>
                <a:sym typeface="+mn-ea"/>
              </a:rPr>
              <a:t>TSG </a:t>
            </a:r>
            <a:r>
              <a:rPr lang="en-US" altLang="zh-CN" sz="1400" i="1">
                <a:ln>
                  <a:noFill/>
                </a:ln>
                <a:solidFill>
                  <a:schemeClr val="bg1"/>
                </a:solidFill>
                <a:effectLst/>
                <a:sym typeface="+mn-ea"/>
              </a:rPr>
              <a:t>SA WG2#160, Oct, </a:t>
            </a:r>
            <a:r>
              <a:rPr lang="en-US" altLang="zh-CN" sz="1400" i="1" dirty="0">
                <a:ln>
                  <a:noFill/>
                </a:ln>
                <a:solidFill>
                  <a:schemeClr val="bg1"/>
                </a:solidFill>
                <a:effectLst/>
                <a:sym typeface="+mn-ea"/>
              </a:rPr>
              <a:t>2023</a:t>
            </a:r>
            <a:r>
              <a:rPr lang="en-US" altLang="zh-CN" sz="1400" i="1">
                <a:ln>
                  <a:noFill/>
                </a:ln>
                <a:solidFill>
                  <a:schemeClr val="bg1"/>
                </a:solidFill>
                <a:effectLst/>
                <a:sym typeface="+mn-ea"/>
              </a:rPr>
              <a:t>, Chicago</a:t>
            </a:r>
            <a:endParaRPr kumimoji="0" lang="zh-CN" altLang="en-US" sz="1400" b="0" i="1" u="none" strike="noStrike" cap="none" normalizeH="0" baseline="0" dirty="0">
              <a:ln>
                <a:noFill/>
              </a:ln>
              <a:solidFill>
                <a:schemeClr val="bg1"/>
              </a:solidFill>
              <a:effectLst/>
              <a:latin typeface="Arial" panose="020B0604020202020204" pitchFamily="34" charset="0"/>
            </a:endParaRPr>
          </a:p>
        </p:txBody>
      </p:sp>
    </p:spTree>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箭头: 五边形 2"/>
          <p:cNvSpPr/>
          <p:nvPr userDrawn="1"/>
        </p:nvSpPr>
        <p:spPr bwMode="auto">
          <a:xfrm>
            <a:off x="546099" y="6350004"/>
            <a:ext cx="6201834" cy="380999"/>
          </a:xfrm>
          <a:prstGeom prst="homePlate">
            <a:avLst/>
          </a:prstGeom>
          <a:solidFill>
            <a:srgbClr val="92D050"/>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r>
              <a:rPr lang="en-US" altLang="zh-CN" sz="1400" i="1" dirty="0">
                <a:ln>
                  <a:noFill/>
                </a:ln>
                <a:solidFill>
                  <a:schemeClr val="bg1"/>
                </a:solidFill>
                <a:effectLst/>
                <a:sym typeface="+mn-ea"/>
              </a:rPr>
              <a:t>TSG </a:t>
            </a:r>
            <a:r>
              <a:rPr lang="en-US" altLang="zh-CN" sz="1400" i="1">
                <a:ln>
                  <a:noFill/>
                </a:ln>
                <a:solidFill>
                  <a:schemeClr val="bg1"/>
                </a:solidFill>
                <a:effectLst/>
                <a:sym typeface="+mn-ea"/>
              </a:rPr>
              <a:t>SA WG2#160, Oct, </a:t>
            </a:r>
            <a:r>
              <a:rPr lang="en-US" altLang="zh-CN" sz="1400" i="1" dirty="0">
                <a:ln>
                  <a:noFill/>
                </a:ln>
                <a:solidFill>
                  <a:schemeClr val="bg1"/>
                </a:solidFill>
                <a:effectLst/>
                <a:sym typeface="+mn-ea"/>
              </a:rPr>
              <a:t>2023</a:t>
            </a:r>
            <a:r>
              <a:rPr lang="en-US" altLang="zh-CN" sz="1400" i="1">
                <a:ln>
                  <a:noFill/>
                </a:ln>
                <a:solidFill>
                  <a:schemeClr val="bg1"/>
                </a:solidFill>
                <a:effectLst/>
                <a:sym typeface="+mn-ea"/>
              </a:rPr>
              <a:t>, Chicago</a:t>
            </a:r>
            <a:endParaRPr kumimoji="0" lang="zh-CN" altLang="en-US" sz="1400" b="0" i="1" u="none" strike="noStrike" cap="none" normalizeH="0" baseline="0" dirty="0">
              <a:ln>
                <a:noFill/>
              </a:ln>
              <a:solidFill>
                <a:schemeClr val="bg1"/>
              </a:solidFill>
              <a:effectLst/>
              <a:latin typeface="Arial" panose="020B0604020202020204" pitchFamily="34" charset="0"/>
            </a:endParaRPr>
          </a:p>
        </p:txBody>
      </p:sp>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
        <p:nvSpPr>
          <p:cNvPr id="8" name="箭头: 五边形 7"/>
          <p:cNvSpPr/>
          <p:nvPr userDrawn="1"/>
        </p:nvSpPr>
        <p:spPr bwMode="auto">
          <a:xfrm>
            <a:off x="546099" y="6350004"/>
            <a:ext cx="6201834" cy="380999"/>
          </a:xfrm>
          <a:prstGeom prst="homePlate">
            <a:avLst/>
          </a:prstGeom>
          <a:solidFill>
            <a:srgbClr val="92D050"/>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r>
              <a:rPr kumimoji="0" lang="en-US" altLang="zh-CN" sz="1400" b="0" i="1" u="none" strike="noStrike" cap="none" normalizeH="0" baseline="0" dirty="0">
                <a:ln>
                  <a:noFill/>
                </a:ln>
                <a:solidFill>
                  <a:schemeClr val="bg1"/>
                </a:solidFill>
                <a:effectLst/>
                <a:latin typeface="Arial" panose="020B0604020202020204" pitchFamily="34" charset="0"/>
              </a:rPr>
              <a:t>TSG </a:t>
            </a:r>
            <a:r>
              <a:rPr kumimoji="0" lang="en-US" altLang="zh-CN" sz="1400" b="0" i="1" u="none" strike="noStrike" cap="none" normalizeH="0" baseline="0">
                <a:ln>
                  <a:noFill/>
                </a:ln>
                <a:solidFill>
                  <a:schemeClr val="bg1"/>
                </a:solidFill>
                <a:effectLst/>
                <a:latin typeface="Arial" panose="020B0604020202020204" pitchFamily="34" charset="0"/>
              </a:rPr>
              <a:t>SA WG2#160, Oct, </a:t>
            </a:r>
            <a:r>
              <a:rPr kumimoji="0" lang="en-US" altLang="zh-CN" sz="1400" b="0" i="1" u="none" strike="noStrike" cap="none" normalizeH="0" baseline="0" dirty="0">
                <a:ln>
                  <a:noFill/>
                </a:ln>
                <a:solidFill>
                  <a:schemeClr val="bg1"/>
                </a:solidFill>
                <a:effectLst/>
                <a:latin typeface="Arial" panose="020B0604020202020204" pitchFamily="34" charset="0"/>
              </a:rPr>
              <a:t>2023</a:t>
            </a:r>
            <a:r>
              <a:rPr kumimoji="0" lang="en-US" altLang="zh-CN" sz="1400" b="0" i="1" u="none" strike="noStrike" cap="none" normalizeH="0" baseline="0">
                <a:ln>
                  <a:noFill/>
                </a:ln>
                <a:solidFill>
                  <a:schemeClr val="bg1"/>
                </a:solidFill>
                <a:effectLst/>
                <a:latin typeface="Arial" panose="020B0604020202020204" pitchFamily="34" charset="0"/>
              </a:rPr>
              <a:t>, Chicago</a:t>
            </a:r>
            <a:endParaRPr kumimoji="0" lang="en-US" altLang="zh-CN" sz="1400" b="0" i="1" u="none" strike="noStrike" cap="none" normalizeH="0" baseline="0">
              <a:ln>
                <a:noFill/>
              </a:ln>
              <a:solidFill>
                <a:schemeClr val="bg1"/>
              </a:solidFill>
              <a:effectLst/>
              <a:latin typeface="Arial" panose="020B0604020202020204" pitchFamily="34" charset="0"/>
            </a:endParaRPr>
          </a:p>
          <a:p>
            <a:pPr marL="0" marR="0" indent="0" algn="l" defTabSz="914400" rtl="0" eaLnBrk="0" fontAlgn="base" latinLnBrk="0" hangingPunct="0">
              <a:lnSpc>
                <a:spcPct val="100000"/>
              </a:lnSpc>
              <a:spcBef>
                <a:spcPct val="0"/>
              </a:spcBef>
              <a:spcAft>
                <a:spcPct val="0"/>
              </a:spcAft>
              <a:buClrTx/>
              <a:buSzTx/>
              <a:buFontTx/>
              <a:buNone/>
            </a:pPr>
            <a:endParaRPr kumimoji="0" lang="zh-CN" altLang="en-US" sz="1400" b="0" i="1" u="none" strike="noStrike" cap="none" normalizeH="0" baseline="0" dirty="0">
              <a:ln>
                <a:noFill/>
              </a:ln>
              <a:solidFill>
                <a:schemeClr val="bg1"/>
              </a:solidFill>
              <a:effectLst/>
              <a:latin typeface="Arial" panose="020B0604020202020204" pitchFamily="34" charset="0"/>
            </a:endParaRPr>
          </a:p>
        </p:txBody>
      </p:sp>
    </p:spTree>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GB" dirty="0"/>
          </a:p>
        </p:txBody>
      </p:sp>
      <p:sp>
        <p:nvSpPr>
          <p:cNvPr id="4" name="箭头: 五边形 3"/>
          <p:cNvSpPr/>
          <p:nvPr userDrawn="1"/>
        </p:nvSpPr>
        <p:spPr bwMode="auto">
          <a:xfrm>
            <a:off x="546099" y="6350004"/>
            <a:ext cx="6201834" cy="380999"/>
          </a:xfrm>
          <a:prstGeom prst="homePlate">
            <a:avLst/>
          </a:prstGeom>
          <a:solidFill>
            <a:srgbClr val="92D050"/>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r>
              <a:rPr lang="en-US" altLang="zh-CN" sz="1400" i="1" dirty="0">
                <a:ln>
                  <a:noFill/>
                </a:ln>
                <a:solidFill>
                  <a:schemeClr val="bg1"/>
                </a:solidFill>
                <a:effectLst/>
                <a:sym typeface="+mn-ea"/>
              </a:rPr>
              <a:t>TSG </a:t>
            </a:r>
            <a:r>
              <a:rPr lang="en-US" altLang="zh-CN" sz="1400" i="1">
                <a:ln>
                  <a:noFill/>
                </a:ln>
                <a:solidFill>
                  <a:schemeClr val="bg1"/>
                </a:solidFill>
                <a:effectLst/>
                <a:sym typeface="+mn-ea"/>
              </a:rPr>
              <a:t>SA WG2#160, Oct, </a:t>
            </a:r>
            <a:r>
              <a:rPr lang="en-US" altLang="zh-CN" sz="1400" i="1" dirty="0">
                <a:ln>
                  <a:noFill/>
                </a:ln>
                <a:solidFill>
                  <a:schemeClr val="bg1"/>
                </a:solidFill>
                <a:effectLst/>
                <a:sym typeface="+mn-ea"/>
              </a:rPr>
              <a:t>2023</a:t>
            </a:r>
            <a:r>
              <a:rPr lang="en-US" altLang="zh-CN" sz="1400" i="1">
                <a:ln>
                  <a:noFill/>
                </a:ln>
                <a:solidFill>
                  <a:schemeClr val="bg1"/>
                </a:solidFill>
                <a:effectLst/>
                <a:sym typeface="+mn-ea"/>
              </a:rPr>
              <a:t>, Chicago</a:t>
            </a:r>
            <a:endParaRPr kumimoji="0" lang="zh-CN" altLang="en-US" sz="1400" b="0" i="1" u="none" strike="noStrike" cap="none" normalizeH="0" baseline="0" dirty="0">
              <a:ln>
                <a:noFill/>
              </a:ln>
              <a:solidFill>
                <a:schemeClr val="bg1"/>
              </a:solidFill>
              <a:effectLst/>
              <a:latin typeface="Arial" panose="020B0604020202020204" pitchFamily="34" charset="0"/>
            </a:endParaRPr>
          </a:p>
        </p:txBody>
      </p:sp>
    </p:spTree>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箭头: 五边形 2"/>
          <p:cNvSpPr/>
          <p:nvPr userDrawn="1"/>
        </p:nvSpPr>
        <p:spPr bwMode="auto">
          <a:xfrm>
            <a:off x="546099" y="6350004"/>
            <a:ext cx="6201834" cy="380999"/>
          </a:xfrm>
          <a:prstGeom prst="homePlate">
            <a:avLst/>
          </a:prstGeom>
          <a:solidFill>
            <a:srgbClr val="92D050"/>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r>
              <a:rPr lang="en-US" altLang="zh-CN" sz="1400" i="1" dirty="0">
                <a:ln>
                  <a:noFill/>
                </a:ln>
                <a:solidFill>
                  <a:schemeClr val="bg1"/>
                </a:solidFill>
                <a:effectLst/>
                <a:sym typeface="+mn-ea"/>
              </a:rPr>
              <a:t>TSG </a:t>
            </a:r>
            <a:r>
              <a:rPr lang="en-US" altLang="zh-CN" sz="1400" i="1">
                <a:ln>
                  <a:noFill/>
                </a:ln>
                <a:solidFill>
                  <a:schemeClr val="bg1"/>
                </a:solidFill>
                <a:effectLst/>
                <a:sym typeface="+mn-ea"/>
              </a:rPr>
              <a:t>SA WG2#160, Oct, </a:t>
            </a:r>
            <a:r>
              <a:rPr lang="en-US" altLang="zh-CN" sz="1400" i="1" dirty="0">
                <a:ln>
                  <a:noFill/>
                </a:ln>
                <a:solidFill>
                  <a:schemeClr val="bg1"/>
                </a:solidFill>
                <a:effectLst/>
                <a:sym typeface="+mn-ea"/>
              </a:rPr>
              <a:t>2023</a:t>
            </a:r>
            <a:r>
              <a:rPr lang="en-US" altLang="zh-CN" sz="1400" i="1">
                <a:ln>
                  <a:noFill/>
                </a:ln>
                <a:solidFill>
                  <a:schemeClr val="bg1"/>
                </a:solidFill>
                <a:effectLst/>
                <a:sym typeface="+mn-ea"/>
              </a:rPr>
              <a:t>, Chicago</a:t>
            </a:r>
            <a:endParaRPr kumimoji="0" lang="zh-CN" altLang="en-US" sz="1400" b="0" i="1" u="none" strike="noStrike" cap="none" normalizeH="0" baseline="0" dirty="0">
              <a:ln>
                <a:noFill/>
              </a:ln>
              <a:solidFill>
                <a:schemeClr val="bg1"/>
              </a:solidFill>
              <a:effectLst/>
              <a:latin typeface="Arial" panose="020B0604020202020204" pitchFamily="34" charset="0"/>
            </a:endParaRPr>
          </a:p>
        </p:txBody>
      </p:sp>
    </p:spTree>
  </p:cSld>
  <p:clrMapOvr>
    <a:masterClrMapping/>
  </p:clrMapOvr>
  <p:transition spd="slow"/>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6" Type="http://schemas.openxmlformats.org/officeDocument/2006/relationships/theme" Target="../theme/theme2.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GB" altLang="en-US" dirty="0"/>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fld>
            <a:endParaRPr lang="en-GB" altLang="en-US" b="1"/>
          </a:p>
          <a:p>
            <a:pPr>
              <a:defRPr/>
            </a:pPr>
            <a:endParaRPr lang="en-GB" altLang="en-US"/>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a:solidFill>
                  <a:schemeClr val="bg1"/>
                </a:solidFill>
              </a:rPr>
              <a:t>© 3GPP 2012</a:t>
            </a:r>
            <a:endParaRPr lang="en-GB" altLang="en-US"/>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2022</a:t>
            </a:r>
            <a:endParaRPr lang="en-GB" altLang="en-US" sz="800" dirty="0"/>
          </a:p>
        </p:txBody>
      </p:sp>
      <p:pic>
        <p:nvPicPr>
          <p:cNvPr id="1033" name="Picture 10" descr="3GPP_TM_RD.jpg"/>
          <p:cNvPicPr>
            <a:picLocks noChangeAspect="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13"/>
          <p:cNvSpPr txBox="1"/>
          <p:nvPr userDrawn="1"/>
        </p:nvSpPr>
        <p:spPr>
          <a:xfrm>
            <a:off x="590550" y="6448743"/>
            <a:ext cx="5473170" cy="242887"/>
          </a:xfrm>
          <a:prstGeom prst="rect">
            <a:avLst/>
          </a:prstGeom>
          <a:noFill/>
        </p:spPr>
        <p:txBody>
          <a:bodyPr anchor="ctr">
            <a:noAutofit/>
          </a:bodyPr>
          <a:lstStyle/>
          <a:p>
            <a:pPr marL="0" marR="0" indent="0" algn="l" defTabSz="914400" rtl="0" eaLnBrk="0" fontAlgn="base" latinLnBrk="0" hangingPunct="0">
              <a:lnSpc>
                <a:spcPct val="100000"/>
              </a:lnSpc>
              <a:spcBef>
                <a:spcPct val="0"/>
              </a:spcBef>
              <a:spcAft>
                <a:spcPct val="0"/>
              </a:spcAft>
              <a:buClrTx/>
              <a:buSzTx/>
              <a:buFontTx/>
              <a:buNone/>
            </a:pPr>
            <a:r>
              <a:rPr lang="en-US" altLang="zh-CN" sz="1200" i="1" dirty="0">
                <a:ln>
                  <a:noFill/>
                </a:ln>
                <a:solidFill>
                  <a:schemeClr val="bg1"/>
                </a:solidFill>
                <a:effectLst/>
                <a:sym typeface="+mn-ea"/>
              </a:rPr>
              <a:t>TSG </a:t>
            </a:r>
            <a:r>
              <a:rPr lang="en-US" altLang="zh-CN" sz="1200" i="1">
                <a:ln>
                  <a:noFill/>
                </a:ln>
                <a:solidFill>
                  <a:schemeClr val="bg1"/>
                </a:solidFill>
                <a:effectLst/>
                <a:sym typeface="+mn-ea"/>
              </a:rPr>
              <a:t>SA WG2#160, Oct, </a:t>
            </a:r>
            <a:r>
              <a:rPr lang="en-US" altLang="zh-CN" sz="1200" i="1" dirty="0">
                <a:ln>
                  <a:noFill/>
                </a:ln>
                <a:solidFill>
                  <a:schemeClr val="bg1"/>
                </a:solidFill>
                <a:effectLst/>
                <a:sym typeface="+mn-ea"/>
              </a:rPr>
              <a:t>2023</a:t>
            </a:r>
            <a:r>
              <a:rPr lang="en-US" altLang="zh-CN" sz="1200" i="1">
                <a:ln>
                  <a:noFill/>
                </a:ln>
                <a:solidFill>
                  <a:schemeClr val="bg1"/>
                </a:solidFill>
                <a:effectLst/>
                <a:sym typeface="+mn-ea"/>
              </a:rPr>
              <a:t>, Chicago</a:t>
            </a:r>
            <a:endParaRPr sz="1200" baseline="0">
              <a:solidFill>
                <a:schemeClr val="bg1"/>
              </a:solidFill>
              <a:latin typeface="+mn-lt"/>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457200" indent="-457200" algn="l" rtl="0" eaLnBrk="0" fontAlgn="base" hangingPunct="0">
        <a:spcBef>
          <a:spcPct val="20000"/>
        </a:spcBef>
        <a:spcAft>
          <a:spcPct val="0"/>
        </a:spcAft>
        <a:buBlip>
          <a:blip r:embed="rId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GB" altLang="en-US" dirty="0"/>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fld>
            <a:endParaRPr lang="en-GB" altLang="en-US" b="1"/>
          </a:p>
          <a:p>
            <a:pPr>
              <a:defRPr/>
            </a:pPr>
            <a:endParaRPr lang="en-GB" altLang="en-US"/>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a:solidFill>
                  <a:schemeClr val="bg1"/>
                </a:solidFill>
              </a:rPr>
              <a:t>© 3GPP 2012</a:t>
            </a:r>
            <a:endParaRPr lang="en-GB" altLang="en-US"/>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2022</a:t>
            </a:r>
            <a:endParaRPr lang="en-GB" altLang="en-US" sz="800" dirty="0"/>
          </a:p>
        </p:txBody>
      </p:sp>
      <p:pic>
        <p:nvPicPr>
          <p:cNvPr id="1033" name="Picture 10" descr="3GPP_TM_RD.jpg"/>
          <p:cNvPicPr>
            <a:picLocks noChangeAspect="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13"/>
          <p:cNvSpPr txBox="1"/>
          <p:nvPr userDrawn="1"/>
        </p:nvSpPr>
        <p:spPr>
          <a:xfrm>
            <a:off x="590550" y="6448743"/>
            <a:ext cx="5473170" cy="242887"/>
          </a:xfrm>
          <a:prstGeom prst="rect">
            <a:avLst/>
          </a:prstGeom>
          <a:noFill/>
        </p:spPr>
        <p:txBody>
          <a:bodyPr anchor="ctr">
            <a:noAutofit/>
          </a:bodyPr>
          <a:lstStyle/>
          <a:p>
            <a:pPr marL="0" marR="0" indent="0" algn="l" defTabSz="914400" rtl="0" eaLnBrk="0" fontAlgn="base" latinLnBrk="0" hangingPunct="0">
              <a:lnSpc>
                <a:spcPct val="100000"/>
              </a:lnSpc>
              <a:spcBef>
                <a:spcPct val="0"/>
              </a:spcBef>
              <a:spcAft>
                <a:spcPct val="0"/>
              </a:spcAft>
              <a:buClrTx/>
              <a:buSzTx/>
              <a:buFontTx/>
              <a:buNone/>
            </a:pPr>
            <a:r>
              <a:rPr lang="en-US" altLang="zh-CN" sz="1200" i="1" dirty="0">
                <a:ln>
                  <a:noFill/>
                </a:ln>
                <a:solidFill>
                  <a:schemeClr val="bg1"/>
                </a:solidFill>
                <a:effectLst/>
                <a:sym typeface="+mn-ea"/>
              </a:rPr>
              <a:t>TSG </a:t>
            </a:r>
            <a:r>
              <a:rPr lang="en-US" altLang="zh-CN" sz="1200" i="1">
                <a:ln>
                  <a:noFill/>
                </a:ln>
                <a:solidFill>
                  <a:schemeClr val="bg1"/>
                </a:solidFill>
                <a:effectLst/>
                <a:sym typeface="+mn-ea"/>
              </a:rPr>
              <a:t>SA WG2#160, Oct, </a:t>
            </a:r>
            <a:r>
              <a:rPr lang="en-US" altLang="zh-CN" sz="1200" i="1" dirty="0">
                <a:ln>
                  <a:noFill/>
                </a:ln>
                <a:solidFill>
                  <a:schemeClr val="bg1"/>
                </a:solidFill>
                <a:effectLst/>
                <a:sym typeface="+mn-ea"/>
              </a:rPr>
              <a:t>2023</a:t>
            </a:r>
            <a:r>
              <a:rPr lang="en-US" altLang="zh-CN" sz="1200" i="1">
                <a:ln>
                  <a:noFill/>
                </a:ln>
                <a:solidFill>
                  <a:schemeClr val="bg1"/>
                </a:solidFill>
                <a:effectLst/>
                <a:sym typeface="+mn-ea"/>
              </a:rPr>
              <a:t>, Chicago</a:t>
            </a:r>
            <a:endParaRPr sz="1200" baseline="0">
              <a:solidFill>
                <a:schemeClr val="bg1"/>
              </a:solidFill>
              <a:latin typeface="+mn-lt"/>
            </a:endParaRPr>
          </a:p>
        </p:txBody>
      </p:sp>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457200" indent="-457200" algn="l" rtl="0" eaLnBrk="0" fontAlgn="base" hangingPunct="0">
        <a:spcBef>
          <a:spcPct val="20000"/>
        </a:spcBef>
        <a:spcAft>
          <a:spcPct val="0"/>
        </a:spcAft>
        <a:buBlip>
          <a:blip r:embed="rId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2.xml"/><Relationship Id="rId4" Type="http://schemas.openxmlformats.org/officeDocument/2006/relationships/hyperlink" Target="https://www.3gpp.org/ftp/tsg_sa/WG2_Arch/TSGS2_160_Chicago_2023-11/Docs/S2-2311981.zip" TargetMode="External"/><Relationship Id="rId3" Type="http://schemas.openxmlformats.org/officeDocument/2006/relationships/hyperlink" Target="https://www.3gpp.org/ftp/tsg_sa/WG2_Arch/TSGS2_160_Chicago_2023-11/Docs/S2-2311967.zip" TargetMode="External"/><Relationship Id="rId2" Type="http://schemas.openxmlformats.org/officeDocument/2006/relationships/hyperlink" Target="https://www.3gpp.org/ftp/tsg_sa/WG2_Arch/TSGS2_160_Chicago_2023-11/Docs/S2-2311953.zip" TargetMode="Externa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774700" y="2194560"/>
            <a:ext cx="7726045" cy="1101090"/>
          </a:xfrm>
        </p:spPr>
        <p:txBody>
          <a:bodyPr>
            <a:noAutofit/>
          </a:bodyPr>
          <a:lstStyle/>
          <a:p>
            <a:pPr>
              <a:defRPr/>
            </a:pPr>
            <a:r>
              <a:rPr lang="en-US" altLang="zh-CN" sz="3600" b="1"/>
              <a:t>Discussion on PDU Set handling for UL</a:t>
            </a:r>
            <a:endParaRPr lang="en-GB" altLang="zh-CN" sz="3600" b="1" dirty="0"/>
          </a:p>
        </p:txBody>
      </p:sp>
      <p:sp>
        <p:nvSpPr>
          <p:cNvPr id="6147" name="Subtitle 6"/>
          <p:cNvSpPr>
            <a:spLocks noGrp="1"/>
          </p:cNvSpPr>
          <p:nvPr>
            <p:ph type="subTitle" idx="1"/>
          </p:nvPr>
        </p:nvSpPr>
        <p:spPr>
          <a:xfrm>
            <a:off x="1541243" y="4006360"/>
            <a:ext cx="6400800" cy="1314450"/>
          </a:xfrm>
        </p:spPr>
        <p:txBody>
          <a:bodyPr/>
          <a:lstStyle/>
          <a:p>
            <a:pPr>
              <a:lnSpc>
                <a:spcPct val="80000"/>
              </a:lnSpc>
            </a:pPr>
            <a:r>
              <a:rPr lang="en-GB" altLang="zh-CN" sz="1800" b="1" dirty="0">
                <a:latin typeface="Arial" panose="020B0604020202020204" pitchFamily="34" charset="0"/>
              </a:rPr>
              <a:t>China Mobile</a:t>
            </a:r>
            <a:r>
              <a:rPr lang="en-US" altLang="en-GB" sz="1800" b="1" dirty="0">
                <a:latin typeface="Arial" panose="020B0604020202020204" pitchFamily="34" charset="0"/>
              </a:rPr>
              <a:t>, Tencent</a:t>
            </a:r>
            <a:endParaRPr lang="en-US" altLang="en-GB" sz="1800" b="1" dirty="0">
              <a:latin typeface="Arial" panose="020B0604020202020204" pitchFamily="34" charset="0"/>
            </a:endParaRPr>
          </a:p>
        </p:txBody>
      </p:sp>
      <p:sp>
        <p:nvSpPr>
          <p:cNvPr id="2" name="文本框 1"/>
          <p:cNvSpPr txBox="1"/>
          <p:nvPr/>
        </p:nvSpPr>
        <p:spPr>
          <a:xfrm>
            <a:off x="6562090" y="104140"/>
            <a:ext cx="1574800" cy="337185"/>
          </a:xfrm>
          <a:prstGeom prst="rect">
            <a:avLst/>
          </a:prstGeom>
          <a:noFill/>
        </p:spPr>
        <p:txBody>
          <a:bodyPr wrap="square" rtlCol="0">
            <a:spAutoFit/>
          </a:bodyPr>
          <a:p>
            <a:r>
              <a:rPr lang="en-US" altLang="zh-CN" sz="1600" b="1"/>
              <a:t>S2-2312363</a:t>
            </a:r>
            <a:endParaRPr lang="en-US" altLang="zh-CN" sz="1600" b="1"/>
          </a:p>
        </p:txBody>
      </p:sp>
      <p:sp>
        <p:nvSpPr>
          <p:cNvPr id="3" name="文本框 2"/>
          <p:cNvSpPr txBox="1"/>
          <p:nvPr/>
        </p:nvSpPr>
        <p:spPr>
          <a:xfrm>
            <a:off x="272415" y="104140"/>
            <a:ext cx="2498725" cy="583565"/>
          </a:xfrm>
          <a:prstGeom prst="rect">
            <a:avLst/>
          </a:prstGeom>
          <a:noFill/>
        </p:spPr>
        <p:txBody>
          <a:bodyPr wrap="square" rtlCol="0">
            <a:spAutoFit/>
          </a:bodyPr>
          <a:p>
            <a:r>
              <a:rPr lang="en-US" altLang="zh-CN" sz="1600" b="1"/>
              <a:t>TSG SA2#160,</a:t>
            </a:r>
            <a:endParaRPr lang="en-US" altLang="zh-CN" sz="1600" b="1"/>
          </a:p>
          <a:p>
            <a:r>
              <a:rPr lang="en-US" altLang="zh-CN" sz="1600" b="1"/>
              <a:t> Nov, 2023, Chicago</a:t>
            </a:r>
            <a:endParaRPr lang="en-US" altLang="zh-CN" sz="1600" b="1"/>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81965" y="89535"/>
            <a:ext cx="6827838" cy="1143000"/>
          </a:xfrm>
        </p:spPr>
        <p:txBody>
          <a:bodyPr/>
          <a:lstStyle/>
          <a:p>
            <a:pPr lvl="1"/>
            <a:r>
              <a:rPr lang="en-US" altLang="zh-CN">
                <a:solidFill>
                  <a:schemeClr val="tx1"/>
                </a:solidFill>
              </a:rPr>
              <a:t>PDU set handling for UL</a:t>
            </a:r>
            <a:endParaRPr lang="en-US" altLang="zh-CN">
              <a:solidFill>
                <a:schemeClr val="tx1"/>
              </a:solidFill>
            </a:endParaRPr>
          </a:p>
        </p:txBody>
      </p:sp>
      <p:sp>
        <p:nvSpPr>
          <p:cNvPr id="3" name="内容占位符 2"/>
          <p:cNvSpPr>
            <a:spLocks noGrp="1"/>
          </p:cNvSpPr>
          <p:nvPr>
            <p:ph idx="1"/>
          </p:nvPr>
        </p:nvSpPr>
        <p:spPr>
          <a:xfrm>
            <a:off x="454872" y="1013248"/>
            <a:ext cx="8388350" cy="4830763"/>
          </a:xfrm>
          <a:solidFill>
            <a:schemeClr val="bg1"/>
          </a:solidFill>
        </p:spPr>
        <p:txBody>
          <a:bodyPr/>
          <a:lstStyle/>
          <a:p>
            <a:r>
              <a:rPr lang="en-US" altLang="de-DE" sz="1800" dirty="0">
                <a:solidFill>
                  <a:srgbClr val="FF0000"/>
                </a:solidFill>
              </a:rPr>
              <a:t>Editor's note:	[XRM] The applicability and details of supporting PDU Set handling in uplink direction may be updated based on RAN WG's progress.</a:t>
            </a:r>
            <a:endParaRPr lang="en-US" altLang="de-DE" sz="1800" dirty="0">
              <a:solidFill>
                <a:srgbClr val="FF0000"/>
              </a:solidFill>
            </a:endParaRPr>
          </a:p>
          <a:p>
            <a:r>
              <a:rPr lang="en-US" altLang="de-DE" sz="1800" dirty="0"/>
              <a:t>As a key feature in R18,  PDU set handling for DL enables differentiated handling for efficient resource scheduling. </a:t>
            </a:r>
            <a:r>
              <a:rPr lang="en-US" altLang="de-DE" sz="1800" dirty="0">
                <a:sym typeface="+mn-ea"/>
              </a:rPr>
              <a:t>It is esstential to introduce PDU Set handling for UL</a:t>
            </a:r>
            <a:r>
              <a:rPr lang="en-US" altLang="de-DE" sz="1800" dirty="0"/>
              <a:t> to achieve the complete end-to-end mechanism of PDU set handling for XR services. </a:t>
            </a:r>
            <a:endParaRPr lang="en-US" altLang="de-DE" sz="1800" dirty="0"/>
          </a:p>
          <a:p>
            <a:r>
              <a:rPr lang="en-US" altLang="de-DE" sz="1800" dirty="0"/>
              <a:t>RAN2/3 and CT1 have sent LSs to SA2 for PDU set UL handling. The XR awareness has been agreed in RAN2, which needs SA2 to define related parameters for RAN and UE:</a:t>
            </a:r>
            <a:endParaRPr lang="en-US" altLang="de-DE" sz="1800" dirty="0"/>
          </a:p>
          <a:p>
            <a:pPr lvl="1"/>
            <a:r>
              <a:rPr lang="en-US" altLang="de-DE" sz="1400" dirty="0">
                <a:sym typeface="+mn-ea"/>
              </a:rPr>
              <a:t>“</a:t>
            </a:r>
            <a:r>
              <a:rPr lang="en-US" altLang="de-DE" sz="1400" dirty="0"/>
              <a:t>RAN2 assumes that </a:t>
            </a:r>
            <a:r>
              <a:rPr lang="en-US" altLang="de-DE" sz="1400" b="1" dirty="0"/>
              <a:t>PDU Set based parameters</a:t>
            </a:r>
            <a:r>
              <a:rPr lang="en-US" altLang="de-DE" sz="1400" dirty="0"/>
              <a:t> and </a:t>
            </a:r>
            <a:r>
              <a:rPr lang="en-US" altLang="de-DE" sz="1400" b="1" dirty="0"/>
              <a:t>PDU Set related information</a:t>
            </a:r>
            <a:r>
              <a:rPr lang="en-US" altLang="de-DE" sz="1400" dirty="0"/>
              <a:t> may be used for better support of XR services. RAN2 can consider both </a:t>
            </a:r>
            <a:r>
              <a:rPr lang="en-US" altLang="de-DE" sz="1400" b="1" dirty="0"/>
              <a:t>UL and DL </a:t>
            </a:r>
            <a:r>
              <a:rPr lang="en-US" altLang="de-DE" sz="1400" dirty="0"/>
              <a:t>directions.” in [R2-2209215] </a:t>
            </a:r>
            <a:endParaRPr lang="en-US" altLang="de-DE" sz="1400" dirty="0"/>
          </a:p>
          <a:p>
            <a:pPr lvl="1"/>
            <a:r>
              <a:rPr lang="en-US" altLang="de-DE" sz="1400" dirty="0">
                <a:sym typeface="+mn-ea"/>
              </a:rPr>
              <a:t>“</a:t>
            </a:r>
            <a:r>
              <a:rPr lang="en-US" altLang="de-DE" sz="1400" dirty="0"/>
              <a:t>RAN2 has also agreed that the </a:t>
            </a:r>
            <a:r>
              <a:rPr lang="en-US" altLang="de-DE" sz="1400" b="1" dirty="0"/>
              <a:t>UE needs to be able to identify PDU Sets / Bursts</a:t>
            </a:r>
            <a:r>
              <a:rPr lang="en-US" altLang="de-DE" sz="1400" dirty="0"/>
              <a:t> but that in-band marking of PDUs in the uplink over Uu (the equivalent of downlink marking in GTP headers) is not needed.” in [R2-2213225]</a:t>
            </a:r>
            <a:endParaRPr lang="en-US" altLang="de-DE" sz="1400" dirty="0"/>
          </a:p>
          <a:p>
            <a:pPr lvl="1"/>
            <a:r>
              <a:rPr lang="en-US" altLang="de-DE" sz="1400" dirty="0"/>
              <a:t>“RAN2 considers that the </a:t>
            </a:r>
            <a:r>
              <a:rPr lang="en-US" altLang="de-DE" sz="1400" b="1" dirty="0"/>
              <a:t>PDU set concept is applicable to both UL and DL</a:t>
            </a:r>
            <a:r>
              <a:rPr lang="en-US" altLang="de-DE" sz="1400" dirty="0"/>
              <a:t>.” in [R2-2302010]</a:t>
            </a:r>
            <a:endParaRPr lang="en-US" altLang="de-DE" sz="1400" dirty="0"/>
          </a:p>
          <a:p>
            <a:pPr marL="457200" lvl="1" indent="-457200">
              <a:buClrTx/>
              <a:buBlip>
                <a:blip r:embed="rId1"/>
              </a:buBlip>
            </a:pPr>
            <a:endParaRPr lang="en-US" altLang="zh-CN" dirty="0"/>
          </a:p>
          <a:p>
            <a:pPr marL="457200" lvl="1" indent="-457200">
              <a:buClrTx/>
              <a:buBlip>
                <a:blip r:embed="rId1"/>
              </a:buBlip>
            </a:pPr>
            <a:endParaRPr lang="en-US" altLang="zh-CN" sz="2400" dirty="0"/>
          </a:p>
          <a:p>
            <a:pPr lvl="1"/>
            <a:endParaRPr lang="zh-CN" altLang="en-US" sz="2000" dirty="0"/>
          </a:p>
        </p:txBody>
      </p:sp>
      <p:graphicFrame>
        <p:nvGraphicFramePr>
          <p:cNvPr id="4" name="表格 3"/>
          <p:cNvGraphicFramePr/>
          <p:nvPr/>
        </p:nvGraphicFramePr>
        <p:xfrm>
          <a:off x="673100" y="5063490"/>
          <a:ext cx="7952105" cy="857885"/>
        </p:xfrm>
        <a:graphic>
          <a:graphicData uri="http://schemas.openxmlformats.org/drawingml/2006/table">
            <a:tbl>
              <a:tblPr firstRow="1" bandRow="1">
                <a:tableStyleId>{5C22544A-7EE6-4342-B048-85BDC9FD1C3A}</a:tableStyleId>
              </a:tblPr>
              <a:tblGrid>
                <a:gridCol w="668020"/>
                <a:gridCol w="668020"/>
                <a:gridCol w="668020"/>
                <a:gridCol w="667385"/>
                <a:gridCol w="2192020"/>
                <a:gridCol w="1329055"/>
                <a:gridCol w="668020"/>
                <a:gridCol w="1091565"/>
              </a:tblGrid>
              <a:tr h="195580">
                <a:tc>
                  <a:txBody>
                    <a:bodyPr/>
                    <a:p>
                      <a:pPr indent="0">
                        <a:buNone/>
                      </a:pPr>
                      <a:r>
                        <a:rPr lang="en-US" sz="900" b="0">
                          <a:solidFill>
                            <a:srgbClr val="000000"/>
                          </a:solidFill>
                          <a:latin typeface="宋体" panose="02010600030101010101" pitchFamily="2" charset="-122"/>
                        </a:rPr>
                        <a:t>9.12.2</a:t>
                      </a:r>
                      <a:endParaRPr lang="en-US" altLang="en-US" sz="900" b="0">
                        <a:solidFill>
                          <a:srgbClr val="000000"/>
                        </a:solidFill>
                        <a:latin typeface="宋体" panose="02010600030101010101" pitchFamily="2" charset="-122"/>
                      </a:endParaRPr>
                    </a:p>
                  </a:txBody>
                  <a:tcPr marL="12700" marR="12700" marT="1270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800" b="1">
                          <a:solidFill>
                            <a:srgbClr val="0000FF"/>
                          </a:solidFill>
                          <a:latin typeface="宋体" panose="02010600030101010101" pitchFamily="2" charset="-122"/>
                          <a:hlinkClick r:id="rId2" tooltip="https://www.3gpp.org/ftp/tsg_sa/WG2_Arch/TSGS2_160_Chicago_2023-11/Docs/S2-2311953.zip"/>
                        </a:rPr>
                        <a:t>S2-2311953</a:t>
                      </a:r>
                      <a:endParaRPr lang="en-US" altLang="en-US" sz="800" b="1">
                        <a:solidFill>
                          <a:srgbClr val="0000FF"/>
                        </a:solidFill>
                        <a:latin typeface="宋体" panose="02010600030101010101" pitchFamily="2" charset="-122"/>
                      </a:endParaRPr>
                    </a:p>
                  </a:txBody>
                  <a:tcPr marL="12700" marR="12700" marT="1270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900" b="0">
                          <a:solidFill>
                            <a:srgbClr val="000000"/>
                          </a:solidFill>
                          <a:latin typeface="宋体" panose="02010600030101010101" pitchFamily="2" charset="-122"/>
                        </a:rPr>
                        <a:t>LS In</a:t>
                      </a:r>
                      <a:endParaRPr lang="en-US" altLang="en-US" sz="900" b="0">
                        <a:solidFill>
                          <a:srgbClr val="000000"/>
                        </a:solidFill>
                        <a:latin typeface="宋体" panose="02010600030101010101" pitchFamily="2" charset="-122"/>
                      </a:endParaRPr>
                    </a:p>
                  </a:txBody>
                  <a:tcPr marL="12700" marR="12700" marT="1270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900" b="0">
                          <a:solidFill>
                            <a:srgbClr val="000000"/>
                          </a:solidFill>
                          <a:latin typeface="宋体" panose="02010600030101010101" pitchFamily="2" charset="-122"/>
                        </a:rPr>
                        <a:t>Action</a:t>
                      </a:r>
                      <a:endParaRPr lang="en-US" altLang="en-US" sz="900" b="0">
                        <a:solidFill>
                          <a:srgbClr val="000000"/>
                        </a:solidFill>
                        <a:latin typeface="宋体" panose="02010600030101010101" pitchFamily="2" charset="-122"/>
                      </a:endParaRPr>
                    </a:p>
                  </a:txBody>
                  <a:tcPr marL="12700" marR="12700" marT="1270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900" b="0">
                          <a:solidFill>
                            <a:srgbClr val="000000"/>
                          </a:solidFill>
                          <a:latin typeface="宋体" panose="02010600030101010101" pitchFamily="2" charset="-122"/>
                        </a:rPr>
                        <a:t>LS from CT WG1: LS on uplink PDU Set</a:t>
                      </a:r>
                      <a:endParaRPr lang="en-US" altLang="en-US" sz="900" b="0">
                        <a:solidFill>
                          <a:srgbClr val="000000"/>
                        </a:solidFill>
                        <a:latin typeface="宋体" panose="02010600030101010101" pitchFamily="2" charset="-122"/>
                      </a:endParaRPr>
                    </a:p>
                  </a:txBody>
                  <a:tcPr marL="12700" marR="12700" marT="1270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900" b="0">
                          <a:solidFill>
                            <a:srgbClr val="000000"/>
                          </a:solidFill>
                          <a:latin typeface="宋体" panose="02010600030101010101" pitchFamily="2" charset="-122"/>
                        </a:rPr>
                        <a:t>CT WG1 (C1-237936)</a:t>
                      </a:r>
                      <a:endParaRPr lang="en-US" altLang="en-US" sz="900" b="0">
                        <a:solidFill>
                          <a:srgbClr val="000000"/>
                        </a:solidFill>
                        <a:latin typeface="宋体" panose="02010600030101010101" pitchFamily="2" charset="-122"/>
                      </a:endParaRPr>
                    </a:p>
                  </a:txBody>
                  <a:tcPr marL="12700" marR="12700" marT="1270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900" b="0">
                          <a:solidFill>
                            <a:srgbClr val="000000"/>
                          </a:solidFill>
                          <a:latin typeface="宋体" panose="02010600030101010101" pitchFamily="2" charset="-122"/>
                        </a:rPr>
                        <a:t>Rel-18</a:t>
                      </a:r>
                      <a:endParaRPr lang="en-US" altLang="en-US" sz="900" b="0">
                        <a:solidFill>
                          <a:srgbClr val="000000"/>
                        </a:solidFill>
                        <a:latin typeface="宋体" panose="02010600030101010101" pitchFamily="2" charset="-122"/>
                      </a:endParaRPr>
                    </a:p>
                  </a:txBody>
                  <a:tcPr marL="12700" marR="12700" marT="1270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900" b="0">
                          <a:solidFill>
                            <a:srgbClr val="000000"/>
                          </a:solidFill>
                          <a:latin typeface="宋体" panose="02010600030101010101" pitchFamily="2" charset="-122"/>
                        </a:rPr>
                        <a:t>XRM</a:t>
                      </a:r>
                      <a:endParaRPr lang="en-US" altLang="en-US" sz="900" b="0">
                        <a:solidFill>
                          <a:srgbClr val="000000"/>
                        </a:solidFill>
                        <a:latin typeface="宋体" panose="02010600030101010101" pitchFamily="2" charset="-122"/>
                      </a:endParaRPr>
                    </a:p>
                  </a:txBody>
                  <a:tcPr marL="12700" marR="12700" marT="1270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w="12700" cap="flat" cmpd="sng">
                      <a:solidFill>
                        <a:srgbClr val="000000"/>
                      </a:solidFill>
                      <a:prstDash val="solid"/>
                      <a:headEnd type="none" w="med" len="med"/>
                      <a:tailEnd type="none" w="med" len="med"/>
                    </a:lnB>
                    <a:lnTlToBr>
                      <a:noFill/>
                    </a:lnTlToBr>
                    <a:lnBlToTr>
                      <a:noFill/>
                    </a:lnBlToTr>
                    <a:solidFill>
                      <a:srgbClr val="FFFFFF"/>
                    </a:solidFill>
                  </a:tcPr>
                </a:tc>
              </a:tr>
              <a:tr h="387350">
                <a:tc>
                  <a:txBody>
                    <a:bodyPr/>
                    <a:p>
                      <a:pPr indent="0">
                        <a:buNone/>
                      </a:pPr>
                      <a:r>
                        <a:rPr lang="en-US" sz="900" b="0">
                          <a:solidFill>
                            <a:srgbClr val="000000"/>
                          </a:solidFill>
                          <a:latin typeface="宋体" panose="02010600030101010101" pitchFamily="2" charset="-122"/>
                        </a:rPr>
                        <a:t>9.12.2</a:t>
                      </a:r>
                      <a:endParaRPr lang="en-US" altLang="en-US" sz="900" b="0">
                        <a:solidFill>
                          <a:srgbClr val="000000"/>
                        </a:solidFill>
                        <a:latin typeface="宋体" panose="02010600030101010101" pitchFamily="2" charset="-122"/>
                      </a:endParaRPr>
                    </a:p>
                  </a:txBody>
                  <a:tcPr marL="12700" marR="12700" marT="1270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800" b="1">
                          <a:solidFill>
                            <a:srgbClr val="0000FF"/>
                          </a:solidFill>
                          <a:latin typeface="宋体" panose="02010600030101010101" pitchFamily="2" charset="-122"/>
                          <a:hlinkClick r:id="rId3" tooltip="https://www.3gpp.org/ftp/tsg_sa/WG2_Arch/TSGS2_160_Chicago_2023-11/Docs/S2-2311967.zip"/>
                        </a:rPr>
                        <a:t>S2-2311967</a:t>
                      </a:r>
                      <a:endParaRPr lang="en-US" altLang="en-US" sz="800" b="1">
                        <a:solidFill>
                          <a:srgbClr val="0000FF"/>
                        </a:solidFill>
                        <a:latin typeface="宋体" panose="02010600030101010101" pitchFamily="2" charset="-122"/>
                      </a:endParaRPr>
                    </a:p>
                  </a:txBody>
                  <a:tcPr marL="12700" marR="12700" marT="1270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900" b="0">
                          <a:solidFill>
                            <a:srgbClr val="000000"/>
                          </a:solidFill>
                          <a:latin typeface="宋体" panose="02010600030101010101" pitchFamily="2" charset="-122"/>
                        </a:rPr>
                        <a:t>LS In</a:t>
                      </a:r>
                      <a:endParaRPr lang="en-US" altLang="en-US" sz="900" b="0">
                        <a:solidFill>
                          <a:srgbClr val="000000"/>
                        </a:solidFill>
                        <a:latin typeface="宋体" panose="02010600030101010101" pitchFamily="2" charset="-122"/>
                      </a:endParaRPr>
                    </a:p>
                  </a:txBody>
                  <a:tcPr marL="12700" marR="12700" marT="1270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900" b="0">
                          <a:solidFill>
                            <a:srgbClr val="000000"/>
                          </a:solidFill>
                          <a:latin typeface="宋体" panose="02010600030101010101" pitchFamily="2" charset="-122"/>
                        </a:rPr>
                        <a:t>Action</a:t>
                      </a:r>
                      <a:endParaRPr lang="en-US" altLang="en-US" sz="900" b="0">
                        <a:solidFill>
                          <a:srgbClr val="000000"/>
                        </a:solidFill>
                        <a:latin typeface="宋体" panose="02010600030101010101" pitchFamily="2" charset="-122"/>
                      </a:endParaRPr>
                    </a:p>
                  </a:txBody>
                  <a:tcPr marL="12700" marR="12700" marT="1270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900" b="0">
                          <a:solidFill>
                            <a:srgbClr val="000000"/>
                          </a:solidFill>
                          <a:latin typeface="宋体" panose="02010600030101010101" pitchFamily="2" charset="-122"/>
                        </a:rPr>
                        <a:t>LS from RAN WG3: Provisioning separate DL and UL PDU Set QoS Parameters to NG-RAN</a:t>
                      </a:r>
                      <a:endParaRPr lang="en-US" altLang="en-US" sz="900" b="0">
                        <a:solidFill>
                          <a:srgbClr val="000000"/>
                        </a:solidFill>
                        <a:latin typeface="宋体" panose="02010600030101010101" pitchFamily="2" charset="-122"/>
                      </a:endParaRPr>
                    </a:p>
                  </a:txBody>
                  <a:tcPr marL="12700" marR="12700" marT="1270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900" b="0">
                          <a:solidFill>
                            <a:srgbClr val="000000"/>
                          </a:solidFill>
                          <a:latin typeface="宋体" panose="02010600030101010101" pitchFamily="2" charset="-122"/>
                        </a:rPr>
                        <a:t>RAN WG3 (R3-235890)</a:t>
                      </a:r>
                      <a:endParaRPr lang="en-US" altLang="en-US" sz="900" b="0">
                        <a:solidFill>
                          <a:srgbClr val="000000"/>
                        </a:solidFill>
                        <a:latin typeface="宋体" panose="02010600030101010101" pitchFamily="2" charset="-122"/>
                      </a:endParaRPr>
                    </a:p>
                  </a:txBody>
                  <a:tcPr marL="12700" marR="12700" marT="1270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900" b="0">
                          <a:solidFill>
                            <a:srgbClr val="000000"/>
                          </a:solidFill>
                          <a:latin typeface="宋体" panose="02010600030101010101" pitchFamily="2" charset="-122"/>
                        </a:rPr>
                        <a:t>Rel-18</a:t>
                      </a:r>
                      <a:endParaRPr lang="en-US" altLang="en-US" sz="900" b="0">
                        <a:solidFill>
                          <a:srgbClr val="000000"/>
                        </a:solidFill>
                        <a:latin typeface="宋体" panose="02010600030101010101" pitchFamily="2" charset="-122"/>
                      </a:endParaRPr>
                    </a:p>
                  </a:txBody>
                  <a:tcPr marL="12700" marR="12700" marT="1270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900" b="0">
                          <a:solidFill>
                            <a:srgbClr val="000000"/>
                          </a:solidFill>
                          <a:latin typeface="宋体" panose="02010600030101010101" pitchFamily="2" charset="-122"/>
                        </a:rPr>
                        <a:t>NR_XR_enh-Core</a:t>
                      </a:r>
                      <a:endParaRPr lang="en-US" altLang="en-US" sz="900" b="0">
                        <a:solidFill>
                          <a:srgbClr val="000000"/>
                        </a:solidFill>
                        <a:latin typeface="宋体" panose="02010600030101010101" pitchFamily="2" charset="-122"/>
                      </a:endParaRPr>
                    </a:p>
                  </a:txBody>
                  <a:tcPr marL="12700" marR="12700" marT="1270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r>
              <a:tr h="274955">
                <a:tc>
                  <a:txBody>
                    <a:bodyPr/>
                    <a:p>
                      <a:pPr indent="0">
                        <a:buNone/>
                      </a:pPr>
                      <a:r>
                        <a:rPr lang="en-US" sz="900" b="0">
                          <a:solidFill>
                            <a:srgbClr val="000000"/>
                          </a:solidFill>
                          <a:latin typeface="宋体" panose="02010600030101010101" pitchFamily="2" charset="-122"/>
                        </a:rPr>
                        <a:t>9.12.2</a:t>
                      </a:r>
                      <a:endParaRPr lang="en-US" altLang="en-US" sz="900" b="0">
                        <a:solidFill>
                          <a:srgbClr val="000000"/>
                        </a:solidFill>
                        <a:latin typeface="宋体" panose="02010600030101010101" pitchFamily="2" charset="-122"/>
                      </a:endParaRPr>
                    </a:p>
                  </a:txBody>
                  <a:tcPr marL="12700" marR="12700" marT="1270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800" b="1">
                          <a:solidFill>
                            <a:srgbClr val="0000FF"/>
                          </a:solidFill>
                          <a:latin typeface="宋体" panose="02010600030101010101" pitchFamily="2" charset="-122"/>
                          <a:hlinkClick r:id="rId4" tooltip="https://www.3gpp.org/ftp/tsg_sa/WG2_Arch/TSGS2_160_Chicago_2023-11/Docs/S2-2311981.zip"/>
                        </a:rPr>
                        <a:t>S2-2311981</a:t>
                      </a:r>
                      <a:endParaRPr lang="en-US" altLang="en-US" sz="800" b="1">
                        <a:solidFill>
                          <a:srgbClr val="0000FF"/>
                        </a:solidFill>
                        <a:latin typeface="宋体" panose="02010600030101010101" pitchFamily="2" charset="-122"/>
                      </a:endParaRPr>
                    </a:p>
                  </a:txBody>
                  <a:tcPr marL="12700" marR="12700" marT="1270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900" b="0">
                          <a:solidFill>
                            <a:srgbClr val="000000"/>
                          </a:solidFill>
                          <a:latin typeface="宋体" panose="02010600030101010101" pitchFamily="2" charset="-122"/>
                        </a:rPr>
                        <a:t>LS In</a:t>
                      </a:r>
                      <a:endParaRPr lang="en-US" altLang="en-US" sz="900" b="0">
                        <a:solidFill>
                          <a:srgbClr val="000000"/>
                        </a:solidFill>
                        <a:latin typeface="宋体" panose="02010600030101010101" pitchFamily="2" charset="-122"/>
                      </a:endParaRPr>
                    </a:p>
                  </a:txBody>
                  <a:tcPr marL="12700" marR="12700" marT="1270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900" b="0">
                          <a:solidFill>
                            <a:srgbClr val="000000"/>
                          </a:solidFill>
                          <a:latin typeface="宋体" panose="02010600030101010101" pitchFamily="2" charset="-122"/>
                        </a:rPr>
                        <a:t>Action</a:t>
                      </a:r>
                      <a:endParaRPr lang="en-US" altLang="en-US" sz="900" b="0">
                        <a:solidFill>
                          <a:srgbClr val="000000"/>
                        </a:solidFill>
                        <a:latin typeface="宋体" panose="02010600030101010101" pitchFamily="2" charset="-122"/>
                      </a:endParaRPr>
                    </a:p>
                  </a:txBody>
                  <a:tcPr marL="12700" marR="12700" marT="1270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900" b="0">
                          <a:solidFill>
                            <a:srgbClr val="000000"/>
                          </a:solidFill>
                          <a:latin typeface="宋体" panose="02010600030101010101" pitchFamily="2" charset="-122"/>
                        </a:rPr>
                        <a:t>LS from RAN WG2: LS on XR awareness</a:t>
                      </a:r>
                      <a:endParaRPr lang="en-US" altLang="en-US" sz="900" b="0">
                        <a:solidFill>
                          <a:srgbClr val="000000"/>
                        </a:solidFill>
                        <a:latin typeface="宋体" panose="02010600030101010101" pitchFamily="2" charset="-122"/>
                      </a:endParaRPr>
                    </a:p>
                  </a:txBody>
                  <a:tcPr marL="12700" marR="12700" marT="1270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900" b="0">
                          <a:solidFill>
                            <a:srgbClr val="000000"/>
                          </a:solidFill>
                          <a:latin typeface="宋体" panose="02010600030101010101" pitchFamily="2" charset="-122"/>
                        </a:rPr>
                        <a:t>RAN WG2 (R2-2311590)</a:t>
                      </a:r>
                      <a:endParaRPr lang="en-US" altLang="en-US" sz="900" b="0">
                        <a:solidFill>
                          <a:srgbClr val="000000"/>
                        </a:solidFill>
                        <a:latin typeface="宋体" panose="02010600030101010101" pitchFamily="2" charset="-122"/>
                      </a:endParaRPr>
                    </a:p>
                  </a:txBody>
                  <a:tcPr marL="12700" marR="12700" marT="1270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900" b="0">
                          <a:solidFill>
                            <a:srgbClr val="000000"/>
                          </a:solidFill>
                          <a:latin typeface="宋体" panose="02010600030101010101" pitchFamily="2" charset="-122"/>
                        </a:rPr>
                        <a:t>Rel-18</a:t>
                      </a:r>
                      <a:endParaRPr lang="en-US" altLang="en-US" sz="900" b="0">
                        <a:solidFill>
                          <a:srgbClr val="000000"/>
                        </a:solidFill>
                        <a:latin typeface="宋体" panose="02010600030101010101" pitchFamily="2" charset="-122"/>
                      </a:endParaRPr>
                    </a:p>
                  </a:txBody>
                  <a:tcPr marL="12700" marR="12700" marT="1270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900" b="0">
                          <a:solidFill>
                            <a:srgbClr val="000000"/>
                          </a:solidFill>
                          <a:latin typeface="宋体" panose="02010600030101010101" pitchFamily="2" charset="-122"/>
                        </a:rPr>
                        <a:t>NR_XR_enh-Core</a:t>
                      </a:r>
                      <a:endParaRPr lang="en-US" altLang="en-US" sz="900" b="0">
                        <a:solidFill>
                          <a:srgbClr val="000000"/>
                        </a:solidFill>
                        <a:latin typeface="宋体" panose="02010600030101010101" pitchFamily="2" charset="-122"/>
                      </a:endParaRPr>
                    </a:p>
                  </a:txBody>
                  <a:tcPr marL="12700" marR="12700" marT="1270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r>
            </a:tbl>
          </a:graphicData>
        </a:graphic>
      </p:graphicFrame>
      <p:sp>
        <p:nvSpPr>
          <p:cNvPr id="9" name="内容占位符 8"/>
          <p:cNvSpPr>
            <a:spLocks noGrp="1"/>
          </p:cNvSpPr>
          <p:nvPr/>
        </p:nvSpPr>
        <p:spPr>
          <a:xfrm>
            <a:off x="30480" y="5982335"/>
            <a:ext cx="9055735" cy="857885"/>
          </a:xfrm>
          <a:prstGeom prst="rect">
            <a:avLst/>
          </a:prstGeom>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t" anchorCtr="0" compatLnSpc="1"/>
          <a:lstStyle>
            <a:lvl1pPr marL="457200" indent="-457200" algn="l" rtl="0" eaLnBrk="0" fontAlgn="base" hangingPunct="0">
              <a:spcBef>
                <a:spcPct val="20000"/>
              </a:spcBef>
              <a:spcAft>
                <a:spcPct val="0"/>
              </a:spcAft>
              <a:buBlip>
                <a:blip r:embed="rId1"/>
              </a:buBlip>
              <a:defRPr sz="2800">
                <a:solidFill>
                  <a:schemeClr val="dk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dk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dk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dk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dk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dk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dk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dk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dk1"/>
                </a:solidFill>
                <a:latin typeface="+mn-lt"/>
              </a:defRPr>
            </a:lvl9pPr>
          </a:lstStyle>
          <a:p>
            <a:pPr marL="0" indent="0" latinLnBrk="0">
              <a:spcBef>
                <a:spcPts val="0"/>
              </a:spcBef>
              <a:buNone/>
            </a:pPr>
            <a:r>
              <a:rPr lang="en-US" altLang="de-DE" sz="1800" b="1" dirty="0">
                <a:solidFill>
                  <a:schemeClr val="tx1"/>
                </a:solidFill>
              </a:rPr>
              <a:t>Observation 1: RAN has decided PDU Set handling is applicable to both UL and DL. Therefore,  SA2 should consider to support the PDU Set handling for UL in Rel-18, and if needed, define associated parameters for NG-RAN and/or UE.</a:t>
            </a:r>
            <a:endParaRPr lang="en-US" altLang="zh-CN" sz="2400" dirty="0"/>
          </a:p>
          <a:p>
            <a:pPr lvl="1"/>
            <a:endParaRPr lang="zh-CN" altLang="en-US" sz="2000" dirty="0"/>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5" name="表格 4"/>
          <p:cNvGraphicFramePr/>
          <p:nvPr/>
        </p:nvGraphicFramePr>
        <p:xfrm>
          <a:off x="105410" y="895350"/>
          <a:ext cx="8968740" cy="3796030"/>
        </p:xfrm>
        <a:graphic>
          <a:graphicData uri="http://schemas.openxmlformats.org/drawingml/2006/table">
            <a:tbl>
              <a:tblPr firstRow="1" bandRow="1">
                <a:tableStyleId>{5C22544A-7EE6-4342-B048-85BDC9FD1C3A}</a:tableStyleId>
              </a:tblPr>
              <a:tblGrid>
                <a:gridCol w="1424305"/>
                <a:gridCol w="1278255"/>
                <a:gridCol w="6266180"/>
              </a:tblGrid>
              <a:tr h="285750">
                <a:tc>
                  <a:txBody>
                    <a:bodyPr/>
                    <a:p>
                      <a:pPr indent="0" algn="ctr">
                        <a:buNone/>
                      </a:pPr>
                      <a:r>
                        <a:rPr lang="en-US" sz="1200" b="1">
                          <a:solidFill>
                            <a:schemeClr val="bg1"/>
                          </a:solidFill>
                          <a:latin typeface="微软雅黑" panose="020B0503020204020204" charset="-122"/>
                          <a:ea typeface="微软雅黑" panose="020B0503020204020204" charset="-122"/>
                        </a:rPr>
                        <a:t>Tdoc</a:t>
                      </a:r>
                      <a:endParaRPr lang="en-US" altLang="en-US" sz="1200" b="1">
                        <a:solidFill>
                          <a:schemeClr val="bg1"/>
                        </a:solidFill>
                        <a:latin typeface="微软雅黑" panose="020B0503020204020204" charset="-122"/>
                        <a:ea typeface="微软雅黑" panose="020B0503020204020204" charset="-122"/>
                      </a:endParaRPr>
                    </a:p>
                  </a:txBody>
                  <a:tcPr marL="12700" marR="12700" marT="12700" vert="horz" anchor="ctr" anchorCtr="0"/>
                </a:tc>
                <a:tc>
                  <a:txBody>
                    <a:bodyPr/>
                    <a:p>
                      <a:pPr indent="0" algn="ctr">
                        <a:buNone/>
                      </a:pPr>
                      <a:r>
                        <a:rPr lang="en-US" sz="1200" b="1">
                          <a:solidFill>
                            <a:schemeClr val="bg1"/>
                          </a:solidFill>
                          <a:latin typeface="微软雅黑" panose="020B0503020204020204" charset="-122"/>
                          <a:ea typeface="微软雅黑" panose="020B0503020204020204" charset="-122"/>
                        </a:rPr>
                        <a:t>Company</a:t>
                      </a:r>
                      <a:endParaRPr lang="en-US" altLang="en-US" sz="1200" b="1">
                        <a:solidFill>
                          <a:schemeClr val="bg1"/>
                        </a:solidFill>
                        <a:latin typeface="微软雅黑" panose="020B0503020204020204" charset="-122"/>
                        <a:ea typeface="微软雅黑" panose="020B0503020204020204" charset="-122"/>
                      </a:endParaRPr>
                    </a:p>
                  </a:txBody>
                  <a:tcPr marL="12700" marR="12700" marT="12700" vert="horz" anchor="ctr" anchorCtr="0"/>
                </a:tc>
                <a:tc>
                  <a:txBody>
                    <a:bodyPr/>
                    <a:p>
                      <a:pPr indent="0" algn="ctr">
                        <a:buNone/>
                      </a:pPr>
                      <a:r>
                        <a:rPr lang="en-US" sz="1200" b="1">
                          <a:solidFill>
                            <a:schemeClr val="bg1"/>
                          </a:solidFill>
                          <a:latin typeface="微软雅黑" panose="020B0503020204020204" charset="-122"/>
                          <a:ea typeface="微软雅黑" panose="020B0503020204020204" charset="-122"/>
                        </a:rPr>
                        <a:t>Main Content</a:t>
                      </a:r>
                      <a:endParaRPr lang="en-US" altLang="en-US" sz="1200" b="1">
                        <a:solidFill>
                          <a:schemeClr val="bg1"/>
                        </a:solidFill>
                        <a:latin typeface="微软雅黑" panose="020B0503020204020204" charset="-122"/>
                        <a:ea typeface="微软雅黑" panose="020B0503020204020204" charset="-122"/>
                      </a:endParaRPr>
                    </a:p>
                  </a:txBody>
                  <a:tcPr marL="12700" marR="12700" marT="12700" vert="horz" anchor="ctr" anchorCtr="0"/>
                </a:tc>
              </a:tr>
              <a:tr h="1018540">
                <a:tc>
                  <a:txBody>
                    <a:bodyPr/>
                    <a:p>
                      <a:pPr indent="0" algn="ctr">
                        <a:buNone/>
                      </a:pPr>
                      <a:r>
                        <a:rPr lang="en-US" sz="900" b="0">
                          <a:solidFill>
                            <a:srgbClr val="000000"/>
                          </a:solidFill>
                          <a:latin typeface="微软雅黑" panose="020B0503020204020204" charset="-122"/>
                          <a:ea typeface="微软雅黑" panose="020B0503020204020204" charset="-122"/>
                        </a:rPr>
                        <a:t>S2-2310724</a:t>
                      </a:r>
                      <a:endParaRPr lang="en-US" altLang="en-US" sz="900" b="0">
                        <a:solidFill>
                          <a:srgbClr val="000000"/>
                        </a:solidFill>
                        <a:latin typeface="微软雅黑" panose="020B0503020204020204" charset="-122"/>
                        <a:ea typeface="微软雅黑" panose="020B0503020204020204" charset="-122"/>
                      </a:endParaRPr>
                    </a:p>
                  </a:txBody>
                  <a:tcPr marL="12700" marR="12700" marT="12700" vert="horz" anchor="ctr" anchorCtr="0"/>
                </a:tc>
                <a:tc>
                  <a:txBody>
                    <a:bodyPr/>
                    <a:p>
                      <a:pPr indent="0" algn="ctr">
                        <a:buNone/>
                      </a:pPr>
                      <a:r>
                        <a:rPr lang="en-US" sz="900" b="0">
                          <a:solidFill>
                            <a:srgbClr val="000000"/>
                          </a:solidFill>
                          <a:latin typeface="微软雅黑" panose="020B0503020204020204" charset="-122"/>
                          <a:ea typeface="微软雅黑" panose="020B0503020204020204" charset="-122"/>
                        </a:rPr>
                        <a:t>Qualcomm</a:t>
                      </a:r>
                      <a:endParaRPr lang="en-US" altLang="en-US" sz="900" b="0">
                        <a:solidFill>
                          <a:srgbClr val="000000"/>
                        </a:solidFill>
                        <a:latin typeface="微软雅黑" panose="020B0503020204020204" charset="-122"/>
                        <a:ea typeface="微软雅黑" panose="020B0503020204020204" charset="-122"/>
                      </a:endParaRPr>
                    </a:p>
                  </a:txBody>
                  <a:tcPr marL="12700" marR="12700" marT="12700" vert="horz" anchor="ctr" anchorCtr="0"/>
                </a:tc>
                <a:tc>
                  <a:txBody>
                    <a:bodyPr/>
                    <a:p>
                      <a:pPr indent="0">
                        <a:buNone/>
                      </a:pPr>
                      <a:r>
                        <a:rPr lang="en-US" sz="900" b="0">
                          <a:solidFill>
                            <a:srgbClr val="000000"/>
                          </a:solidFill>
                          <a:latin typeface="微软雅黑" panose="020B0503020204020204" charset="-122"/>
                          <a:ea typeface="微软雅黑" panose="020B0503020204020204" charset="-122"/>
                        </a:rPr>
                        <a:t>1)UE reporting capability indication to 5GC in SM capability;</a:t>
                      </a:r>
                      <a:endParaRPr lang="en-US" sz="900" b="0">
                        <a:solidFill>
                          <a:srgbClr val="000000"/>
                        </a:solidFill>
                        <a:latin typeface="微软雅黑" panose="020B0503020204020204" charset="-122"/>
                        <a:ea typeface="微软雅黑" panose="020B0503020204020204" charset="-122"/>
                      </a:endParaRPr>
                    </a:p>
                    <a:p>
                      <a:pPr indent="0">
                        <a:buNone/>
                      </a:pPr>
                      <a:r>
                        <a:rPr lang="en-US" sz="900" b="0">
                          <a:solidFill>
                            <a:srgbClr val="000000"/>
                          </a:solidFill>
                          <a:latin typeface="微软雅黑" panose="020B0503020204020204" charset="-122"/>
                          <a:ea typeface="微软雅黑" panose="020B0503020204020204" charset="-122"/>
                        </a:rPr>
                        <a:t>2)UL PDU set QoS handling is independent with DL PDU set QoS handling; Both are optional</a:t>
                      </a:r>
                      <a:endParaRPr lang="en-US" sz="900" b="0">
                        <a:solidFill>
                          <a:srgbClr val="000000"/>
                        </a:solidFill>
                        <a:latin typeface="微软雅黑" panose="020B0503020204020204" charset="-122"/>
                        <a:ea typeface="微软雅黑" panose="020B0503020204020204" charset="-122"/>
                      </a:endParaRPr>
                    </a:p>
                    <a:p>
                      <a:pPr indent="0">
                        <a:buNone/>
                      </a:pPr>
                      <a:r>
                        <a:rPr lang="en-US" sz="900" b="0">
                          <a:solidFill>
                            <a:srgbClr val="000000"/>
                          </a:solidFill>
                          <a:latin typeface="微软雅黑" panose="020B0503020204020204" charset="-122"/>
                          <a:ea typeface="微软雅黑" panose="020B0503020204020204" charset="-122"/>
                        </a:rPr>
                        <a:t>3)PSIHI indicates UL and DL individually</a:t>
                      </a:r>
                      <a:endParaRPr lang="en-US" sz="900" b="0">
                        <a:solidFill>
                          <a:srgbClr val="000000"/>
                        </a:solidFill>
                        <a:latin typeface="微软雅黑" panose="020B0503020204020204" charset="-122"/>
                        <a:ea typeface="微软雅黑" panose="020B0503020204020204" charset="-122"/>
                      </a:endParaRPr>
                    </a:p>
                    <a:p>
                      <a:pPr indent="0">
                        <a:buNone/>
                      </a:pPr>
                      <a:r>
                        <a:rPr lang="en-US" sz="900" b="0">
                          <a:solidFill>
                            <a:srgbClr val="000000"/>
                          </a:solidFill>
                          <a:latin typeface="微软雅黑" panose="020B0503020204020204" charset="-122"/>
                          <a:ea typeface="微软雅黑" panose="020B0503020204020204" charset="-122"/>
                        </a:rPr>
                        <a:t>4)SMF may include the Protocol Description in the QoS rule provided to the UE</a:t>
                      </a:r>
                      <a:endParaRPr lang="en-US" sz="900" b="0">
                        <a:solidFill>
                          <a:srgbClr val="000000"/>
                        </a:solidFill>
                        <a:latin typeface="微软雅黑" panose="020B0503020204020204" charset="-122"/>
                        <a:ea typeface="微软雅黑" panose="020B0503020204020204" charset="-122"/>
                      </a:endParaRPr>
                    </a:p>
                    <a:p>
                      <a:pPr indent="0">
                        <a:buNone/>
                      </a:pPr>
                      <a:r>
                        <a:rPr lang="en-US" sz="900" b="0">
                          <a:solidFill>
                            <a:srgbClr val="000000"/>
                          </a:solidFill>
                          <a:latin typeface="微软雅黑" panose="020B0503020204020204" charset="-122"/>
                          <a:ea typeface="微软雅黑" panose="020B0503020204020204" charset="-122"/>
                        </a:rPr>
                        <a:t>5)UE shall start PDU set UL handling when UE indicates the capability as well as receives the QoS paramters and Protocol Description from 5GC.</a:t>
                      </a:r>
                      <a:endParaRPr lang="en-US" sz="900" b="0">
                        <a:solidFill>
                          <a:srgbClr val="000000"/>
                        </a:solidFill>
                        <a:latin typeface="微软雅黑" panose="020B0503020204020204" charset="-122"/>
                        <a:ea typeface="微软雅黑" panose="020B0503020204020204" charset="-122"/>
                      </a:endParaRPr>
                    </a:p>
                    <a:p>
                      <a:pPr indent="0">
                        <a:buNone/>
                      </a:pPr>
                      <a:r>
                        <a:rPr lang="en-US" sz="900" b="0">
                          <a:solidFill>
                            <a:srgbClr val="000000"/>
                          </a:solidFill>
                          <a:latin typeface="微软雅黑" panose="020B0503020204020204" charset="-122"/>
                          <a:ea typeface="微软雅黑" panose="020B0503020204020204" charset="-122"/>
                        </a:rPr>
                        <a:t>6) How UE support the PDU set UL handling is depending on RAN specification</a:t>
                      </a:r>
                      <a:endParaRPr lang="en-US" altLang="en-US" sz="900" b="0">
                        <a:solidFill>
                          <a:srgbClr val="000000"/>
                        </a:solidFill>
                        <a:latin typeface="微软雅黑" panose="020B0503020204020204" charset="-122"/>
                        <a:ea typeface="微软雅黑" panose="020B0503020204020204" charset="-122"/>
                      </a:endParaRPr>
                    </a:p>
                  </a:txBody>
                  <a:tcPr marL="12700" marR="12700" marT="12700" vert="horz" anchor="ctr" anchorCtr="0"/>
                </a:tc>
              </a:tr>
              <a:tr h="355600">
                <a:tc>
                  <a:txBody>
                    <a:bodyPr/>
                    <a:p>
                      <a:pPr indent="0" algn="ctr">
                        <a:buNone/>
                      </a:pPr>
                      <a:r>
                        <a:rPr lang="en-US" sz="900" b="0">
                          <a:solidFill>
                            <a:srgbClr val="000000"/>
                          </a:solidFill>
                          <a:latin typeface="微软雅黑" panose="020B0503020204020204" charset="-122"/>
                          <a:ea typeface="微软雅黑" panose="020B0503020204020204" charset="-122"/>
                        </a:rPr>
                        <a:t>proposal in draft folder</a:t>
                      </a:r>
                      <a:endParaRPr lang="en-US" altLang="en-US" sz="900" b="0">
                        <a:solidFill>
                          <a:srgbClr val="000000"/>
                        </a:solidFill>
                        <a:latin typeface="微软雅黑" panose="020B0503020204020204" charset="-122"/>
                        <a:ea typeface="微软雅黑" panose="020B0503020204020204" charset="-122"/>
                      </a:endParaRPr>
                    </a:p>
                  </a:txBody>
                  <a:tcPr marL="12700" marR="12700" marT="12700" vert="horz" anchor="ctr" anchorCtr="0"/>
                </a:tc>
                <a:tc>
                  <a:txBody>
                    <a:bodyPr/>
                    <a:p>
                      <a:pPr indent="0" algn="ctr">
                        <a:buNone/>
                      </a:pPr>
                      <a:r>
                        <a:rPr lang="en-US" sz="900" b="0">
                          <a:solidFill>
                            <a:srgbClr val="000000"/>
                          </a:solidFill>
                          <a:latin typeface="微软雅黑" panose="020B0503020204020204" charset="-122"/>
                          <a:ea typeface="微软雅黑" panose="020B0503020204020204" charset="-122"/>
                        </a:rPr>
                        <a:t>Google</a:t>
                      </a:r>
                      <a:endParaRPr lang="en-US" altLang="en-US" sz="900" b="0">
                        <a:solidFill>
                          <a:srgbClr val="000000"/>
                        </a:solidFill>
                        <a:latin typeface="微软雅黑" panose="020B0503020204020204" charset="-122"/>
                        <a:ea typeface="微软雅黑" panose="020B0503020204020204" charset="-122"/>
                      </a:endParaRPr>
                    </a:p>
                  </a:txBody>
                  <a:tcPr marL="12700" marR="12700" marT="12700" vert="horz" anchor="ctr" anchorCtr="0"/>
                </a:tc>
                <a:tc>
                  <a:txBody>
                    <a:bodyPr/>
                    <a:p>
                      <a:pPr indent="0">
                        <a:buNone/>
                      </a:pPr>
                      <a:r>
                        <a:rPr lang="en-US" sz="900" b="0">
                          <a:solidFill>
                            <a:srgbClr val="000000"/>
                          </a:solidFill>
                          <a:latin typeface="微软雅黑" panose="020B0503020204020204" charset="-122"/>
                          <a:ea typeface="微软雅黑" panose="020B0503020204020204" charset="-122"/>
                        </a:rPr>
                        <a:t>1)UE implementation to determine whether to perform PDU Set UL handling</a:t>
                      </a:r>
                      <a:endParaRPr lang="en-US" sz="900" b="0">
                        <a:solidFill>
                          <a:srgbClr val="000000"/>
                        </a:solidFill>
                        <a:latin typeface="微软雅黑" panose="020B0503020204020204" charset="-122"/>
                        <a:ea typeface="微软雅黑" panose="020B0503020204020204" charset="-122"/>
                      </a:endParaRPr>
                    </a:p>
                    <a:p>
                      <a:pPr indent="0">
                        <a:buNone/>
                      </a:pPr>
                      <a:r>
                        <a:rPr lang="en-US" sz="900" b="0">
                          <a:solidFill>
                            <a:srgbClr val="000000"/>
                          </a:solidFill>
                          <a:latin typeface="微软雅黑" panose="020B0503020204020204" charset="-122"/>
                          <a:ea typeface="微软雅黑" panose="020B0503020204020204" charset="-122"/>
                        </a:rPr>
                        <a:t>2)Protocol Description may be received from the upper layers of the UE or SMF</a:t>
                      </a:r>
                      <a:endParaRPr lang="en-US" sz="900" b="0">
                        <a:solidFill>
                          <a:srgbClr val="000000"/>
                        </a:solidFill>
                        <a:latin typeface="微软雅黑" panose="020B0503020204020204" charset="-122"/>
                        <a:ea typeface="微软雅黑" panose="020B0503020204020204" charset="-122"/>
                      </a:endParaRPr>
                    </a:p>
                    <a:p>
                      <a:pPr indent="0">
                        <a:buNone/>
                      </a:pPr>
                      <a:r>
                        <a:rPr lang="en-US" sz="900" b="0">
                          <a:solidFill>
                            <a:srgbClr val="000000"/>
                          </a:solidFill>
                          <a:latin typeface="微软雅黑" panose="020B0503020204020204" charset="-122"/>
                          <a:ea typeface="微软雅黑" panose="020B0503020204020204" charset="-122"/>
                        </a:rPr>
                        <a:t>3)NG-RAN provides the UE with an indication of whether the PDU Set based handling is supported</a:t>
                      </a:r>
                      <a:endParaRPr lang="en-US" altLang="en-US" sz="900" b="0">
                        <a:solidFill>
                          <a:srgbClr val="000000"/>
                        </a:solidFill>
                        <a:latin typeface="微软雅黑" panose="020B0503020204020204" charset="-122"/>
                        <a:ea typeface="微软雅黑" panose="020B0503020204020204" charset="-122"/>
                      </a:endParaRPr>
                    </a:p>
                  </a:txBody>
                  <a:tcPr marL="12700" marR="12700" marT="12700" vert="horz" anchor="ctr" anchorCtr="0"/>
                </a:tc>
              </a:tr>
              <a:tr h="279400">
                <a:tc>
                  <a:txBody>
                    <a:bodyPr/>
                    <a:p>
                      <a:pPr indent="0" algn="ctr">
                        <a:buNone/>
                      </a:pPr>
                      <a:r>
                        <a:rPr lang="en-US" sz="900" b="0">
                          <a:solidFill>
                            <a:srgbClr val="000000"/>
                          </a:solidFill>
                          <a:latin typeface="微软雅黑" panose="020B0503020204020204" charset="-122"/>
                          <a:ea typeface="微软雅黑" panose="020B0503020204020204" charset="-122"/>
                        </a:rPr>
                        <a:t>proposal in draft folder</a:t>
                      </a:r>
                      <a:endParaRPr lang="en-US" altLang="en-US" sz="900" b="0">
                        <a:solidFill>
                          <a:srgbClr val="000000"/>
                        </a:solidFill>
                        <a:latin typeface="微软雅黑" panose="020B0503020204020204" charset="-122"/>
                        <a:ea typeface="微软雅黑" panose="020B0503020204020204" charset="-122"/>
                      </a:endParaRPr>
                    </a:p>
                  </a:txBody>
                  <a:tcPr marL="12700" marR="12700" marT="12700" vert="horz" anchor="ctr" anchorCtr="0"/>
                </a:tc>
                <a:tc>
                  <a:txBody>
                    <a:bodyPr/>
                    <a:p>
                      <a:pPr indent="0" algn="ctr">
                        <a:buNone/>
                      </a:pPr>
                      <a:r>
                        <a:rPr lang="en-US" sz="900" b="0">
                          <a:solidFill>
                            <a:srgbClr val="000000"/>
                          </a:solidFill>
                          <a:latin typeface="微软雅黑" panose="020B0503020204020204" charset="-122"/>
                          <a:ea typeface="微软雅黑" panose="020B0503020204020204" charset="-122"/>
                        </a:rPr>
                        <a:t>Huawei</a:t>
                      </a:r>
                      <a:endParaRPr lang="en-US" altLang="en-US" sz="900" b="0">
                        <a:solidFill>
                          <a:srgbClr val="000000"/>
                        </a:solidFill>
                        <a:latin typeface="微软雅黑" panose="020B0503020204020204" charset="-122"/>
                        <a:ea typeface="微软雅黑" panose="020B0503020204020204" charset="-122"/>
                      </a:endParaRPr>
                    </a:p>
                  </a:txBody>
                  <a:tcPr marL="12700" marR="12700" marT="12700" vert="horz" anchor="ctr" anchorCtr="0"/>
                </a:tc>
                <a:tc>
                  <a:txBody>
                    <a:bodyPr/>
                    <a:p>
                      <a:pPr indent="0">
                        <a:buNone/>
                      </a:pPr>
                      <a:r>
                        <a:rPr lang="en-US" sz="900" b="0">
                          <a:solidFill>
                            <a:srgbClr val="000000"/>
                          </a:solidFill>
                          <a:latin typeface="微软雅黑" panose="020B0503020204020204" charset="-122"/>
                          <a:ea typeface="微软雅黑" panose="020B0503020204020204" charset="-122"/>
                        </a:rPr>
                        <a:t>1)SMF optionally provides Protocol Description together with the QoS rule to the UE</a:t>
                      </a:r>
                      <a:endParaRPr lang="en-US" altLang="en-US" sz="900" b="0">
                        <a:solidFill>
                          <a:srgbClr val="000000"/>
                        </a:solidFill>
                        <a:latin typeface="微软雅黑" panose="020B0503020204020204" charset="-122"/>
                        <a:ea typeface="微软雅黑" panose="020B0503020204020204" charset="-122"/>
                      </a:endParaRPr>
                    </a:p>
                  </a:txBody>
                  <a:tcPr marL="12700" marR="12700" marT="12700" vert="horz" anchor="ctr" anchorCtr="0"/>
                </a:tc>
              </a:tr>
              <a:tr h="546100">
                <a:tc>
                  <a:txBody>
                    <a:bodyPr/>
                    <a:p>
                      <a:pPr indent="0" algn="ctr">
                        <a:buNone/>
                      </a:pPr>
                      <a:r>
                        <a:rPr lang="en-US" sz="900" b="0">
                          <a:solidFill>
                            <a:srgbClr val="000000"/>
                          </a:solidFill>
                          <a:latin typeface="微软雅黑" panose="020B0503020204020204" charset="-122"/>
                          <a:ea typeface="微软雅黑" panose="020B0503020204020204" charset="-122"/>
                        </a:rPr>
                        <a:t>proposal in draft folder</a:t>
                      </a:r>
                      <a:endParaRPr lang="en-US" altLang="en-US" sz="900" b="0">
                        <a:solidFill>
                          <a:srgbClr val="000000"/>
                        </a:solidFill>
                        <a:latin typeface="微软雅黑" panose="020B0503020204020204" charset="-122"/>
                        <a:ea typeface="微软雅黑" panose="020B0503020204020204" charset="-122"/>
                      </a:endParaRPr>
                    </a:p>
                  </a:txBody>
                  <a:tcPr marL="12700" marR="12700" marT="12700" vert="horz" anchor="ctr" anchorCtr="0"/>
                </a:tc>
                <a:tc>
                  <a:txBody>
                    <a:bodyPr/>
                    <a:p>
                      <a:pPr indent="0" algn="ctr">
                        <a:buNone/>
                      </a:pPr>
                      <a:r>
                        <a:rPr lang="en-US" sz="900" b="0">
                          <a:solidFill>
                            <a:srgbClr val="000000"/>
                          </a:solidFill>
                          <a:latin typeface="微软雅黑" panose="020B0503020204020204" charset="-122"/>
                          <a:ea typeface="微软雅黑" panose="020B0503020204020204" charset="-122"/>
                        </a:rPr>
                        <a:t>vivo</a:t>
                      </a:r>
                      <a:endParaRPr lang="en-US" altLang="en-US" sz="900" b="0">
                        <a:solidFill>
                          <a:srgbClr val="000000"/>
                        </a:solidFill>
                        <a:latin typeface="微软雅黑" panose="020B0503020204020204" charset="-122"/>
                        <a:ea typeface="微软雅黑" panose="020B0503020204020204" charset="-122"/>
                      </a:endParaRPr>
                    </a:p>
                  </a:txBody>
                  <a:tcPr marL="12700" marR="12700" marT="12700" vert="horz" anchor="ctr" anchorCtr="0"/>
                </a:tc>
                <a:tc>
                  <a:txBody>
                    <a:bodyPr/>
                    <a:p>
                      <a:pPr indent="0">
                        <a:buNone/>
                      </a:pPr>
                      <a:r>
                        <a:rPr lang="en-US" sz="900" b="0">
                          <a:solidFill>
                            <a:srgbClr val="000000"/>
                          </a:solidFill>
                          <a:latin typeface="微软雅黑" panose="020B0503020204020204" charset="-122"/>
                          <a:ea typeface="微软雅黑" panose="020B0503020204020204" charset="-122"/>
                        </a:rPr>
                        <a:t>1)UE implementation to support PDU set UL handling</a:t>
                      </a:r>
                      <a:endParaRPr lang="en-US" sz="900" b="0">
                        <a:solidFill>
                          <a:srgbClr val="000000"/>
                        </a:solidFill>
                        <a:latin typeface="微软雅黑" panose="020B0503020204020204" charset="-122"/>
                        <a:ea typeface="微软雅黑" panose="020B0503020204020204" charset="-122"/>
                      </a:endParaRPr>
                    </a:p>
                    <a:p>
                      <a:pPr indent="0">
                        <a:buNone/>
                      </a:pPr>
                      <a:r>
                        <a:rPr lang="en-US" sz="900" b="0">
                          <a:solidFill>
                            <a:srgbClr val="000000"/>
                          </a:solidFill>
                          <a:latin typeface="微软雅黑" panose="020B0503020204020204" charset="-122"/>
                          <a:ea typeface="微软雅黑" panose="020B0503020204020204" charset="-122"/>
                        </a:rPr>
                        <a:t>2)CN determines whether PDU Set QoS is applied in UL or not based on UE capability,i.e. UE should provide the capability to 5GC</a:t>
                      </a:r>
                      <a:endParaRPr lang="en-US" sz="900" b="0">
                        <a:solidFill>
                          <a:srgbClr val="000000"/>
                        </a:solidFill>
                        <a:latin typeface="微软雅黑" panose="020B0503020204020204" charset="-122"/>
                        <a:ea typeface="微软雅黑" panose="020B0503020204020204" charset="-122"/>
                      </a:endParaRPr>
                    </a:p>
                    <a:p>
                      <a:pPr indent="0">
                        <a:buNone/>
                      </a:pPr>
                      <a:r>
                        <a:rPr lang="en-US" sz="900" b="0">
                          <a:solidFill>
                            <a:srgbClr val="000000"/>
                          </a:solidFill>
                          <a:latin typeface="微软雅黑" panose="020B0503020204020204" charset="-122"/>
                          <a:ea typeface="微软雅黑" panose="020B0503020204020204" charset="-122"/>
                        </a:rPr>
                        <a:t>3)Not separate the UL/DL PDU set handling</a:t>
                      </a:r>
                      <a:endParaRPr lang="en-US" sz="900" b="0">
                        <a:solidFill>
                          <a:srgbClr val="000000"/>
                        </a:solidFill>
                        <a:latin typeface="微软雅黑" panose="020B0503020204020204" charset="-122"/>
                        <a:ea typeface="微软雅黑" panose="020B0503020204020204" charset="-122"/>
                      </a:endParaRPr>
                    </a:p>
                    <a:p>
                      <a:pPr indent="0">
                        <a:buNone/>
                      </a:pPr>
                      <a:r>
                        <a:rPr lang="en-US" sz="900" b="0">
                          <a:solidFill>
                            <a:srgbClr val="000000"/>
                          </a:solidFill>
                          <a:latin typeface="微软雅黑" panose="020B0503020204020204" charset="-122"/>
                          <a:ea typeface="微软雅黑" panose="020B0503020204020204" charset="-122"/>
                        </a:rPr>
                        <a:t>4)Not support CN provides PDU Set QoS parameters to the UE</a:t>
                      </a:r>
                      <a:endParaRPr lang="en-US" altLang="en-US" sz="900" b="0">
                        <a:solidFill>
                          <a:srgbClr val="000000"/>
                        </a:solidFill>
                        <a:latin typeface="微软雅黑" panose="020B0503020204020204" charset="-122"/>
                        <a:ea typeface="微软雅黑" panose="020B0503020204020204" charset="-122"/>
                      </a:endParaRPr>
                    </a:p>
                  </a:txBody>
                  <a:tcPr marL="12700" marR="12700" marT="12700" vert="horz" anchor="ctr" anchorCtr="0"/>
                </a:tc>
              </a:tr>
              <a:tr h="260350">
                <a:tc>
                  <a:txBody>
                    <a:bodyPr/>
                    <a:p>
                      <a:pPr indent="0" algn="ctr">
                        <a:buNone/>
                      </a:pPr>
                      <a:r>
                        <a:rPr lang="en-US" sz="900" b="0">
                          <a:solidFill>
                            <a:srgbClr val="000000"/>
                          </a:solidFill>
                          <a:latin typeface="微软雅黑" panose="020B0503020204020204" charset="-122"/>
                          <a:ea typeface="微软雅黑" panose="020B0503020204020204" charset="-122"/>
                        </a:rPr>
                        <a:t>proposal in draft folder</a:t>
                      </a:r>
                      <a:endParaRPr lang="en-US" altLang="en-US" sz="900" b="0">
                        <a:solidFill>
                          <a:srgbClr val="000000"/>
                        </a:solidFill>
                        <a:latin typeface="微软雅黑" panose="020B0503020204020204" charset="-122"/>
                        <a:ea typeface="微软雅黑" panose="020B0503020204020204" charset="-122"/>
                      </a:endParaRPr>
                    </a:p>
                  </a:txBody>
                  <a:tcPr marL="12700" marR="12700" marT="12700" vert="horz" anchor="ctr" anchorCtr="0"/>
                </a:tc>
                <a:tc>
                  <a:txBody>
                    <a:bodyPr/>
                    <a:p>
                      <a:pPr indent="0" algn="ctr">
                        <a:buNone/>
                      </a:pPr>
                      <a:r>
                        <a:rPr lang="en-US" sz="900" b="0">
                          <a:solidFill>
                            <a:srgbClr val="000000"/>
                          </a:solidFill>
                          <a:latin typeface="微软雅黑" panose="020B0503020204020204" charset="-122"/>
                          <a:ea typeface="微软雅黑" panose="020B0503020204020204" charset="-122"/>
                        </a:rPr>
                        <a:t>OPPO</a:t>
                      </a:r>
                      <a:endParaRPr lang="en-US" altLang="en-US" sz="900" b="0">
                        <a:solidFill>
                          <a:srgbClr val="000000"/>
                        </a:solidFill>
                        <a:latin typeface="微软雅黑" panose="020B0503020204020204" charset="-122"/>
                        <a:ea typeface="微软雅黑" panose="020B0503020204020204" charset="-122"/>
                      </a:endParaRPr>
                    </a:p>
                  </a:txBody>
                  <a:tcPr marL="12700" marR="12700" marT="12700" vert="horz" anchor="ctr" anchorCtr="0"/>
                </a:tc>
                <a:tc>
                  <a:txBody>
                    <a:bodyPr/>
                    <a:p>
                      <a:pPr indent="0">
                        <a:buNone/>
                      </a:pPr>
                      <a:r>
                        <a:rPr lang="en-US" sz="900" b="0">
                          <a:solidFill>
                            <a:srgbClr val="000000"/>
                          </a:solidFill>
                          <a:latin typeface="微软雅黑" panose="020B0503020204020204" charset="-122"/>
                          <a:ea typeface="微软雅黑" panose="020B0503020204020204" charset="-122"/>
                        </a:rPr>
                        <a:t>1)SMF provides PDU Set UL Identification Indication to UE in the QoS rule, which is used to activate the PDU Set identification in the UE for the uplink direction of the QoS Flow</a:t>
                      </a:r>
                      <a:endParaRPr lang="en-US" altLang="en-US" sz="900" b="0">
                        <a:solidFill>
                          <a:srgbClr val="000000"/>
                        </a:solidFill>
                        <a:latin typeface="微软雅黑" panose="020B0503020204020204" charset="-122"/>
                        <a:ea typeface="微软雅黑" panose="020B0503020204020204" charset="-122"/>
                      </a:endParaRPr>
                    </a:p>
                  </a:txBody>
                  <a:tcPr marL="12700" marR="12700" marT="12700" vert="horz" anchor="ctr" anchorCtr="0"/>
                </a:tc>
              </a:tr>
              <a:tr h="269875">
                <a:tc>
                  <a:txBody>
                    <a:bodyPr/>
                    <a:p>
                      <a:pPr indent="0" algn="ctr">
                        <a:buNone/>
                      </a:pPr>
                      <a:r>
                        <a:rPr lang="en-US" sz="900" b="0">
                          <a:solidFill>
                            <a:srgbClr val="000000"/>
                          </a:solidFill>
                          <a:latin typeface="微软雅黑" panose="020B0503020204020204" charset="-122"/>
                          <a:ea typeface="微软雅黑" panose="020B0503020204020204" charset="-122"/>
                        </a:rPr>
                        <a:t>S2-2310669</a:t>
                      </a:r>
                      <a:endParaRPr lang="en-US" altLang="en-US" sz="900" b="0">
                        <a:solidFill>
                          <a:srgbClr val="000000"/>
                        </a:solidFill>
                        <a:latin typeface="微软雅黑" panose="020B0503020204020204" charset="-122"/>
                        <a:ea typeface="微软雅黑" panose="020B0503020204020204" charset="-122"/>
                      </a:endParaRPr>
                    </a:p>
                  </a:txBody>
                  <a:tcPr marL="12700" marR="12700" marT="12700" vert="horz" anchor="ctr" anchorCtr="0"/>
                </a:tc>
                <a:tc>
                  <a:txBody>
                    <a:bodyPr/>
                    <a:p>
                      <a:pPr indent="0" algn="ctr">
                        <a:buNone/>
                      </a:pPr>
                      <a:r>
                        <a:rPr lang="en-US" sz="900" b="0">
                          <a:solidFill>
                            <a:srgbClr val="000000"/>
                          </a:solidFill>
                          <a:latin typeface="微软雅黑" panose="020B0503020204020204" charset="-122"/>
                          <a:ea typeface="微软雅黑" panose="020B0503020204020204" charset="-122"/>
                        </a:rPr>
                        <a:t>China Mobile</a:t>
                      </a:r>
                      <a:endParaRPr lang="en-US" altLang="en-US" sz="900" b="0">
                        <a:solidFill>
                          <a:srgbClr val="000000"/>
                        </a:solidFill>
                        <a:latin typeface="微软雅黑" panose="020B0503020204020204" charset="-122"/>
                        <a:ea typeface="微软雅黑" panose="020B0503020204020204" charset="-122"/>
                      </a:endParaRPr>
                    </a:p>
                  </a:txBody>
                  <a:tcPr marL="12700" marR="12700" marT="12700" vert="horz" anchor="ctr" anchorCtr="0"/>
                </a:tc>
                <a:tc>
                  <a:txBody>
                    <a:bodyPr/>
                    <a:p>
                      <a:pPr indent="0">
                        <a:buNone/>
                      </a:pPr>
                      <a:r>
                        <a:rPr lang="en-US" sz="900" b="0">
                          <a:solidFill>
                            <a:srgbClr val="000000"/>
                          </a:solidFill>
                          <a:latin typeface="微软雅黑" panose="020B0503020204020204" charset="-122"/>
                          <a:ea typeface="微软雅黑" panose="020B0503020204020204" charset="-122"/>
                        </a:rPr>
                        <a:t>1)UE provide the capability indication for UL PDU set handling;</a:t>
                      </a:r>
                      <a:endParaRPr lang="en-US" sz="900" b="0">
                        <a:solidFill>
                          <a:srgbClr val="000000"/>
                        </a:solidFill>
                        <a:latin typeface="微软雅黑" panose="020B0503020204020204" charset="-122"/>
                        <a:ea typeface="微软雅黑" panose="020B0503020204020204" charset="-122"/>
                      </a:endParaRPr>
                    </a:p>
                    <a:p>
                      <a:pPr indent="0">
                        <a:buNone/>
                      </a:pPr>
                      <a:r>
                        <a:rPr lang="en-US" sz="900" b="0">
                          <a:solidFill>
                            <a:srgbClr val="000000"/>
                          </a:solidFill>
                          <a:latin typeface="微软雅黑" panose="020B0503020204020204" charset="-122"/>
                          <a:ea typeface="微软雅黑" panose="020B0503020204020204" charset="-122"/>
                        </a:rPr>
                        <a:t>2)SMF provides PDU Set QoS parameters and Protocol Description to UE</a:t>
                      </a:r>
                      <a:endParaRPr lang="en-US" altLang="en-US" sz="900" b="0">
                        <a:solidFill>
                          <a:srgbClr val="000000"/>
                        </a:solidFill>
                        <a:latin typeface="微软雅黑" panose="020B0503020204020204" charset="-122"/>
                        <a:ea typeface="微软雅黑" panose="020B0503020204020204" charset="-122"/>
                      </a:endParaRPr>
                    </a:p>
                  </a:txBody>
                  <a:tcPr marL="12700" marR="12700" marT="12700" vert="horz" anchor="ctr" anchorCtr="0"/>
                </a:tc>
              </a:tr>
              <a:tr h="214630">
                <a:tc>
                  <a:txBody>
                    <a:bodyPr/>
                    <a:p>
                      <a:pPr indent="0" algn="ctr">
                        <a:buNone/>
                      </a:pPr>
                      <a:r>
                        <a:rPr lang="en-US" sz="900" b="0">
                          <a:solidFill>
                            <a:srgbClr val="000000"/>
                          </a:solidFill>
                          <a:latin typeface="微软雅黑" panose="020B0503020204020204" charset="-122"/>
                          <a:ea typeface="微软雅黑" panose="020B0503020204020204" charset="-122"/>
                        </a:rPr>
                        <a:t>S2-2310244</a:t>
                      </a:r>
                      <a:endParaRPr lang="en-US" altLang="en-US" sz="900" b="0">
                        <a:solidFill>
                          <a:srgbClr val="000000"/>
                        </a:solidFill>
                        <a:latin typeface="微软雅黑" panose="020B0503020204020204" charset="-122"/>
                        <a:ea typeface="微软雅黑" panose="020B0503020204020204" charset="-122"/>
                      </a:endParaRPr>
                    </a:p>
                  </a:txBody>
                  <a:tcPr marL="12700" marR="12700" marT="12700" vert="horz" anchor="ctr" anchorCtr="0"/>
                </a:tc>
                <a:tc>
                  <a:txBody>
                    <a:bodyPr/>
                    <a:p>
                      <a:pPr indent="0" algn="ctr">
                        <a:buNone/>
                      </a:pPr>
                      <a:r>
                        <a:rPr lang="en-US" sz="900" b="0">
                          <a:solidFill>
                            <a:srgbClr val="000000"/>
                          </a:solidFill>
                          <a:latin typeface="微软雅黑" panose="020B0503020204020204" charset="-122"/>
                          <a:ea typeface="微软雅黑" panose="020B0503020204020204" charset="-122"/>
                        </a:rPr>
                        <a:t>Samsung</a:t>
                      </a:r>
                      <a:endParaRPr lang="en-US" altLang="en-US" sz="900" b="0">
                        <a:solidFill>
                          <a:srgbClr val="000000"/>
                        </a:solidFill>
                        <a:latin typeface="微软雅黑" panose="020B0503020204020204" charset="-122"/>
                        <a:ea typeface="微软雅黑" panose="020B0503020204020204" charset="-122"/>
                      </a:endParaRPr>
                    </a:p>
                  </a:txBody>
                  <a:tcPr marL="12700" marR="12700" marT="12700" vert="horz" anchor="ctr" anchorCtr="0"/>
                </a:tc>
                <a:tc>
                  <a:txBody>
                    <a:bodyPr/>
                    <a:p>
                      <a:pPr indent="0">
                        <a:buNone/>
                      </a:pPr>
                      <a:r>
                        <a:rPr lang="en-US" sz="900" b="0">
                          <a:solidFill>
                            <a:srgbClr val="000000"/>
                          </a:solidFill>
                          <a:latin typeface="微软雅黑" panose="020B0503020204020204" charset="-122"/>
                          <a:ea typeface="微软雅黑" panose="020B0503020204020204" charset="-122"/>
                        </a:rPr>
                        <a:t>When PDU Set Parameters are applied for the QoS flow, UE uses the same UE derived QoS rule for all PDUs of a PDU Set</a:t>
                      </a:r>
                      <a:endParaRPr lang="en-US" altLang="en-US" sz="900" b="0">
                        <a:solidFill>
                          <a:srgbClr val="000000"/>
                        </a:solidFill>
                        <a:latin typeface="微软雅黑" panose="020B0503020204020204" charset="-122"/>
                        <a:ea typeface="微软雅黑" panose="020B0503020204020204" charset="-122"/>
                      </a:endParaRPr>
                    </a:p>
                  </a:txBody>
                  <a:tcPr marL="12700" marR="12700" marT="12700" vert="horz" anchor="ctr" anchorCtr="0"/>
                </a:tc>
              </a:tr>
            </a:tbl>
          </a:graphicData>
        </a:graphic>
      </p:graphicFrame>
      <p:sp>
        <p:nvSpPr>
          <p:cNvPr id="9" name="内容占位符 8"/>
          <p:cNvSpPr>
            <a:spLocks noGrp="1"/>
          </p:cNvSpPr>
          <p:nvPr>
            <p:ph idx="1"/>
          </p:nvPr>
        </p:nvSpPr>
        <p:spPr>
          <a:xfrm>
            <a:off x="46355" y="4874260"/>
            <a:ext cx="9055735" cy="1967230"/>
          </a:xfrm>
        </p:spPr>
        <p:style>
          <a:lnRef idx="2">
            <a:schemeClr val="accent1"/>
          </a:lnRef>
          <a:fillRef idx="1">
            <a:schemeClr val="lt1"/>
          </a:fillRef>
          <a:effectRef idx="0">
            <a:schemeClr val="accent1"/>
          </a:effectRef>
          <a:fontRef idx="minor">
            <a:schemeClr val="dk1"/>
          </a:fontRef>
        </p:style>
        <p:txBody>
          <a:bodyPr/>
          <a:p>
            <a:pPr marL="0" indent="0" latinLnBrk="0">
              <a:spcBef>
                <a:spcPts val="0"/>
              </a:spcBef>
              <a:buNone/>
            </a:pPr>
            <a:r>
              <a:rPr lang="en-US" altLang="de-DE" sz="1800" b="1" dirty="0">
                <a:solidFill>
                  <a:schemeClr val="tx1"/>
                </a:solidFill>
              </a:rPr>
              <a:t>Observation 2: people cannot agree with the following aspects: </a:t>
            </a:r>
            <a:endParaRPr lang="en-US" altLang="de-DE" sz="1800" b="1" dirty="0">
              <a:solidFill>
                <a:schemeClr val="tx1"/>
              </a:solidFill>
            </a:endParaRPr>
          </a:p>
          <a:p>
            <a:pPr marL="237490" indent="-237490" latinLnBrk="0">
              <a:spcBef>
                <a:spcPts val="0"/>
              </a:spcBef>
              <a:buFont typeface="+mj-ea"/>
              <a:buAutoNum type="circleNumDbPlain"/>
            </a:pPr>
            <a:r>
              <a:rPr lang="en-US" altLang="de-DE" sz="1400" dirty="0"/>
              <a:t>Whether UE provides the capability indication for PDU set UL handling to 5GC</a:t>
            </a:r>
            <a:endParaRPr lang="en-US" altLang="de-DE" sz="1400" dirty="0"/>
          </a:p>
          <a:p>
            <a:pPr marL="237490" indent="-237490" latinLnBrk="0">
              <a:spcBef>
                <a:spcPts val="0"/>
              </a:spcBef>
              <a:buFont typeface="+mj-ea"/>
              <a:buAutoNum type="circleNumDbPlain"/>
            </a:pPr>
            <a:r>
              <a:rPr lang="en-US" altLang="de-DE" sz="1400" dirty="0"/>
              <a:t>Whether the UE gets the Protocol Description from 5GC, i.e. NAS signaling.</a:t>
            </a:r>
            <a:endParaRPr lang="en-US" altLang="de-DE" sz="1400" dirty="0"/>
          </a:p>
          <a:p>
            <a:pPr marL="237490" indent="-237490" latinLnBrk="0">
              <a:spcBef>
                <a:spcPts val="0"/>
              </a:spcBef>
              <a:buFont typeface="+mj-ea"/>
              <a:buAutoNum type="circleNumDbPlain"/>
            </a:pPr>
            <a:r>
              <a:rPr lang="en-US" altLang="de-DE" sz="1400" dirty="0"/>
              <a:t>Whether UE shall support PDU set UL handling once the parameters are sent from 5GC.</a:t>
            </a:r>
            <a:endParaRPr lang="en-US" altLang="de-DE" sz="1400" dirty="0"/>
          </a:p>
          <a:p>
            <a:pPr marL="237490" indent="-237490" latinLnBrk="0">
              <a:spcBef>
                <a:spcPts val="0"/>
              </a:spcBef>
              <a:buFont typeface="+mj-ea"/>
              <a:buAutoNum type="circleNumDbPlain"/>
            </a:pPr>
            <a:r>
              <a:rPr lang="en-US" altLang="de-DE" sz="1400" dirty="0">
                <a:sym typeface="+mn-ea"/>
              </a:rPr>
              <a:t>Whether UL and DL PDU set parameters are the same or not, when the UL/DL PDU set handling are supported.</a:t>
            </a:r>
            <a:endParaRPr lang="zh-CN" altLang="en-US" sz="1400"/>
          </a:p>
          <a:p>
            <a:pPr marL="237490" indent="-237490" latinLnBrk="0">
              <a:spcBef>
                <a:spcPts val="0"/>
              </a:spcBef>
              <a:buFont typeface="+mj-ea"/>
              <a:buAutoNum type="circleNumDbPlain"/>
            </a:pPr>
            <a:endParaRPr lang="en-US" altLang="de-DE" sz="1400" dirty="0"/>
          </a:p>
          <a:p>
            <a:pPr marL="342900" indent="-342900" latinLnBrk="0">
              <a:spcBef>
                <a:spcPts val="0"/>
              </a:spcBef>
              <a:buNone/>
            </a:pPr>
            <a:r>
              <a:rPr lang="en-US" altLang="de-DE" sz="1800" b="1" dirty="0">
                <a:solidFill>
                  <a:schemeClr val="tx1"/>
                </a:solidFill>
              </a:rPr>
              <a:t>Observation 3: If consensus cannot be achieved by SA2, then SoH will be needed to determine the way forward.</a:t>
            </a:r>
            <a:endParaRPr lang="en-US" altLang="zh-CN" sz="2400" dirty="0"/>
          </a:p>
          <a:p>
            <a:pPr lvl="1"/>
            <a:endParaRPr lang="zh-CN" altLang="en-US" sz="2000" dirty="0"/>
          </a:p>
        </p:txBody>
      </p:sp>
      <p:sp>
        <p:nvSpPr>
          <p:cNvPr id="2" name="文本框 1"/>
          <p:cNvSpPr txBox="1"/>
          <p:nvPr/>
        </p:nvSpPr>
        <p:spPr>
          <a:xfrm>
            <a:off x="105410" y="250190"/>
            <a:ext cx="7383780" cy="645160"/>
          </a:xfrm>
          <a:prstGeom prst="rect">
            <a:avLst/>
          </a:prstGeom>
          <a:noFill/>
        </p:spPr>
        <p:txBody>
          <a:bodyPr wrap="square" rtlCol="0" anchor="t">
            <a:spAutoFit/>
          </a:bodyPr>
          <a:p>
            <a:pPr marL="457200" indent="-457200" algn="l">
              <a:spcBef>
                <a:spcPct val="20000"/>
              </a:spcBef>
              <a:buClrTx/>
              <a:buSzTx/>
              <a:buFontTx/>
              <a:buBlip>
                <a:blip r:embed="rId1"/>
              </a:buBlip>
            </a:pPr>
            <a:r>
              <a:rPr lang="en-US" altLang="de-DE" sz="1800" kern="0" dirty="0">
                <a:latin typeface="+mn-lt"/>
                <a:cs typeface="+mn-cs"/>
                <a:sym typeface="+mn-ea"/>
              </a:rPr>
              <a:t>In last meeting as well as in the draft folder, several companies have submitted the CRs to solve this, detailed as below: </a:t>
            </a:r>
            <a:endParaRPr lang="en-US" altLang="de-DE" sz="1800" kern="0" dirty="0">
              <a:latin typeface="+mn-lt"/>
              <a:cs typeface="+mn-cs"/>
            </a:endParaRPr>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de-DE" b="1" dirty="0">
                <a:solidFill>
                  <a:schemeClr val="tx1"/>
                </a:solidFill>
                <a:sym typeface="+mn-ea"/>
              </a:rPr>
              <a:t>SoH Questions (1)-Related with UE</a:t>
            </a:r>
            <a:br>
              <a:rPr lang="en-US" altLang="de-DE" b="1" dirty="0">
                <a:solidFill>
                  <a:schemeClr val="tx1"/>
                </a:solidFill>
              </a:rPr>
            </a:br>
            <a:endParaRPr lang="zh-CN" altLang="en-US"/>
          </a:p>
        </p:txBody>
      </p:sp>
      <p:sp>
        <p:nvSpPr>
          <p:cNvPr id="3" name="内容占位符 2"/>
          <p:cNvSpPr>
            <a:spLocks noGrp="1"/>
          </p:cNvSpPr>
          <p:nvPr>
            <p:ph idx="1"/>
          </p:nvPr>
        </p:nvSpPr>
        <p:spPr>
          <a:xfrm>
            <a:off x="334010" y="1160145"/>
            <a:ext cx="8388350" cy="4830763"/>
          </a:xfrm>
        </p:spPr>
        <p:txBody>
          <a:bodyPr/>
          <a:p>
            <a:pPr algn="l" latinLnBrk="0">
              <a:spcBef>
                <a:spcPct val="20000"/>
              </a:spcBef>
              <a:buClrTx/>
              <a:buSzTx/>
              <a:buFontTx/>
              <a:buBlip>
                <a:blip r:embed="rId1"/>
              </a:buBlip>
            </a:pPr>
            <a:r>
              <a:rPr lang="en-US" altLang="de-DE" dirty="0">
                <a:sym typeface="+mn-ea"/>
              </a:rPr>
              <a:t>Whether UE provides the capability indication for PDU set UL handling to 5GC</a:t>
            </a:r>
            <a:endParaRPr lang="en-US" altLang="de-DE" dirty="0"/>
          </a:p>
          <a:p>
            <a:pPr algn="l" latinLnBrk="0">
              <a:spcBef>
                <a:spcPct val="20000"/>
              </a:spcBef>
              <a:buClrTx/>
              <a:buSzTx/>
              <a:buFontTx/>
              <a:buBlip>
                <a:blip r:embed="rId1"/>
              </a:buBlip>
            </a:pPr>
            <a:r>
              <a:rPr lang="en-US" altLang="de-DE" dirty="0">
                <a:sym typeface="+mn-ea"/>
              </a:rPr>
              <a:t>Whether the UE gets the Protocol Description from 5GC, i.e. via NAS signaling.</a:t>
            </a:r>
            <a:endParaRPr lang="en-US" altLang="de-DE" dirty="0"/>
          </a:p>
          <a:p>
            <a:pPr algn="l" latinLnBrk="0">
              <a:spcBef>
                <a:spcPct val="20000"/>
              </a:spcBef>
              <a:buClrTx/>
              <a:buSzTx/>
              <a:buFontTx/>
              <a:buBlip>
                <a:blip r:embed="rId1"/>
              </a:buBlip>
            </a:pPr>
            <a:r>
              <a:rPr lang="en-US" altLang="de-DE" dirty="0">
                <a:sym typeface="+mn-ea"/>
              </a:rPr>
              <a:t>Whether UE shall support PDU set UL handling once the parameters are sent from 5GC.</a:t>
            </a:r>
            <a:endParaRPr lang="en-US" altLang="de-DE" dirty="0"/>
          </a:p>
          <a:p>
            <a:pPr latinLnBrk="0">
              <a:spcBef>
                <a:spcPts val="0"/>
              </a:spcBef>
              <a:buFont typeface="+mj-ea"/>
              <a:buAutoNum type="circleNumDbPlain"/>
            </a:pPr>
            <a:endParaRPr lang="en-US" altLang="de-DE" dirty="0"/>
          </a:p>
          <a:p>
            <a:pPr marL="0" indent="0">
              <a:buNone/>
            </a:pPr>
            <a:endParaRPr lang="zh-CN" altLang="en-US"/>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334010" y="1160145"/>
            <a:ext cx="8388350" cy="4830763"/>
          </a:xfrm>
        </p:spPr>
        <p:txBody>
          <a:bodyPr/>
          <a:p>
            <a:r>
              <a:rPr lang="en-US" altLang="de-DE" dirty="0">
                <a:sym typeface="+mn-ea"/>
              </a:rPr>
              <a:t>Whether UL and DL PDU set parameters are the same or not, when both the UL and DL PDU set handling are supported.</a:t>
            </a:r>
            <a:endParaRPr lang="zh-CN" altLang="en-US"/>
          </a:p>
        </p:txBody>
      </p:sp>
      <p:sp>
        <p:nvSpPr>
          <p:cNvPr id="4" name="标题 1"/>
          <p:cNvSpPr>
            <a:spLocks noGrp="1"/>
          </p:cNvSpPr>
          <p:nvPr/>
        </p:nvSpPr>
        <p:spPr>
          <a:xfrm>
            <a:off x="615950" y="355600"/>
            <a:ext cx="6827838" cy="1143000"/>
          </a:xfrm>
          <a:prstGeom prst="rect">
            <a:avLst/>
          </a:prstGeom>
          <a:noFill/>
          <a:ln>
            <a:noFill/>
          </a:ln>
        </p:spPr>
        <p:txBody>
          <a:bodyPr vert="horz" wrap="square" lIns="91440" tIns="45720" rIns="91440" bIns="45720" numCol="1" anchor="ctr" anchorCtr="0" compatLnSpc="1"/>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r>
              <a:rPr lang="en-US" altLang="de-DE" b="1" dirty="0">
                <a:solidFill>
                  <a:schemeClr val="tx1"/>
                </a:solidFill>
                <a:sym typeface="+mn-ea"/>
              </a:rPr>
              <a:t>SoH Questions (2)-Related with RAN</a:t>
            </a:r>
            <a:br>
              <a:rPr lang="en-US" altLang="de-DE" b="1" dirty="0">
                <a:solidFill>
                  <a:schemeClr val="tx1"/>
                </a:solidFill>
              </a:rPr>
            </a:br>
            <a:endParaRPr lang="zh-CN" altLang="en-US"/>
          </a:p>
        </p:txBody>
      </p:sp>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4498</Words>
  <Application>WPS 演示</Application>
  <PresentationFormat>On-screen Show (4:3)</PresentationFormat>
  <Paragraphs>154</Paragraphs>
  <Slides>5</Slides>
  <Notes>1</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5</vt:i4>
      </vt:variant>
    </vt:vector>
  </HeadingPairs>
  <TitlesOfParts>
    <vt:vector size="14" baseType="lpstr">
      <vt:lpstr>Arial</vt:lpstr>
      <vt:lpstr>宋体</vt:lpstr>
      <vt:lpstr>Wingdings</vt:lpstr>
      <vt:lpstr>Calibri</vt:lpstr>
      <vt:lpstr>Times New Roman</vt:lpstr>
      <vt:lpstr>微软雅黑</vt:lpstr>
      <vt:lpstr>Arial Unicode MS</vt:lpstr>
      <vt:lpstr>Office Theme</vt:lpstr>
      <vt:lpstr>1_Office Theme</vt:lpstr>
      <vt:lpstr>Discussion on PDU Set handling for UL</vt:lpstr>
      <vt:lpstr>PDU set handling for UL</vt:lpstr>
      <vt:lpstr>PowerPoint 演示文稿</vt:lpstr>
      <vt:lpstr>SoH Questions (1)-Related with UE </vt:lpstr>
      <vt:lpstr>PowerPoint 演示文稿</vt:lpstr>
    </vt:vector>
  </TitlesOfParts>
  <Company>3GPP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China Mobile</cp:lastModifiedBy>
  <cp:revision>2313</cp:revision>
  <dcterms:created xsi:type="dcterms:W3CDTF">2023-11-02T02:56:00Z</dcterms:created>
  <dcterms:modified xsi:type="dcterms:W3CDTF">2023-11-03T17:55:04Z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d845be66-0dd2-42c8-8a85-27aea652d485</vt:lpwstr>
  </property>
  <property fmtid="{D5CDD505-2E9C-101B-9397-08002B2CF9AE}" pid="3" name="CTP_TimeStamp">
    <vt:lpwstr>2020-02-07 13:13:00Z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y fmtid="{D5CDD505-2E9C-101B-9397-08002B2CF9AE}" pid="8" name="_2015_ms_pID_725343">
    <vt:lpwstr>(3)ws57Bm1rCc6j05frPFZj2k+UdaJr/mLRGa91jUg95hCFC5MHZrTCbhpjh+7JOZV0AL4dCVSX
XNd+zi5TYToqrnxXShEScIm+xnRF4HAZvxzEuAz1IBv3eYDnkIB717QEn9vFzsJhScxDgnw3
2Vm85Xl1ImFdj1ZQiPIxIG6/J0zXR60j8K/QqeDe8XWld3CDMwo0rrshy/NFuTPcbtVkBYE1
KttJGUegjsPAunbSxi</vt:lpwstr>
  </property>
  <property fmtid="{D5CDD505-2E9C-101B-9397-08002B2CF9AE}" pid="9" name="_2015_ms_pID_7253431">
    <vt:lpwstr>/5X0K2KFmFypLdiH15dWQmToOmnM3hQ+TTnVYMHtefwUO3P6uxqNZ1
XkyH67lxn9wUjU+tED5wRE8nelMcduCnpV8YMrwxdt43xlje8ZgAerpfGGdSZnnR8aLkSy0d
2C3YIQh6vqUy46HHfSpmrBtWfvPAvKTsg56roiqsRLVsVVYiUKcb9kEOzGb76SmPmQa4bXMq
gzvfrAmevLteqIaJXZdiA2QxTcg45ANQtEY8</vt:lpwstr>
  </property>
  <property fmtid="{D5CDD505-2E9C-101B-9397-08002B2CF9AE}" pid="10" name="_2015_ms_pID_7253432">
    <vt:lpwstr>2Q==</vt:lpwstr>
  </property>
  <property fmtid="{D5CDD505-2E9C-101B-9397-08002B2CF9AE}" pid="11" name="ContentTypeId">
    <vt:lpwstr>0x01010000A41F864BF9E047AC9D98AA3A92DCA2</vt:lpwstr>
  </property>
  <property fmtid="{D5CDD505-2E9C-101B-9397-08002B2CF9AE}" pid="12" name="ICV">
    <vt:lpwstr>866A4A218323E97CB00F436501B7A065</vt:lpwstr>
  </property>
  <property fmtid="{D5CDD505-2E9C-101B-9397-08002B2CF9AE}" pid="13" name="KSOProductBuildVer">
    <vt:lpwstr>2052-11.8.2.11483</vt:lpwstr>
  </property>
  <property fmtid="{D5CDD505-2E9C-101B-9397-08002B2CF9AE}" pid="14" name="_readonly">
    <vt:lpwstr/>
  </property>
  <property fmtid="{D5CDD505-2E9C-101B-9397-08002B2CF9AE}" pid="15" name="_change">
    <vt:lpwstr/>
  </property>
  <property fmtid="{D5CDD505-2E9C-101B-9397-08002B2CF9AE}" pid="16" name="_full-control">
    <vt:lpwstr/>
  </property>
  <property fmtid="{D5CDD505-2E9C-101B-9397-08002B2CF9AE}" pid="17" name="sflag">
    <vt:lpwstr>1645404766</vt:lpwstr>
  </property>
</Properties>
</file>